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0"/>
  </p:notesMasterIdLst>
  <p:sldIdLst>
    <p:sldId id="256" r:id="rId2"/>
    <p:sldId id="258" r:id="rId3"/>
    <p:sldId id="275" r:id="rId4"/>
    <p:sldId id="269" r:id="rId5"/>
    <p:sldId id="257" r:id="rId6"/>
    <p:sldId id="259" r:id="rId7"/>
    <p:sldId id="260" r:id="rId8"/>
    <p:sldId id="261" r:id="rId9"/>
    <p:sldId id="264" r:id="rId10"/>
    <p:sldId id="266" r:id="rId11"/>
    <p:sldId id="263" r:id="rId12"/>
    <p:sldId id="267" r:id="rId13"/>
    <p:sldId id="268" r:id="rId14"/>
    <p:sldId id="270" r:id="rId15"/>
    <p:sldId id="271" r:id="rId16"/>
    <p:sldId id="272" r:id="rId17"/>
    <p:sldId id="274" r:id="rId18"/>
    <p:sldId id="327" r:id="rId19"/>
    <p:sldId id="276" r:id="rId20"/>
    <p:sldId id="282"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279" r:id="rId43"/>
    <p:sldId id="280"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323" r:id="rId63"/>
    <p:sldId id="324" r:id="rId64"/>
    <p:sldId id="325" r:id="rId65"/>
    <p:sldId id="326" r:id="rId66"/>
    <p:sldId id="277" r:id="rId67"/>
    <p:sldId id="278" r:id="rId68"/>
    <p:sldId id="273"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76" autoAdjust="0"/>
  </p:normalViewPr>
  <p:slideViewPr>
    <p:cSldViewPr>
      <p:cViewPr>
        <p:scale>
          <a:sx n="60" d="100"/>
          <a:sy n="60" d="100"/>
        </p:scale>
        <p:origin x="-162"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3A1888-D813-4337-B1E0-D9C65B7FAC83}" type="datetimeFigureOut">
              <a:rPr lang="en-US" smtClean="0"/>
              <a:t>7/21/2011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4EF7B5-FC2C-46B6-874F-FE99B52FA0C4}" type="slidenum">
              <a:rPr lang="en-US" smtClean="0"/>
              <a:t>‹#›</a:t>
            </a:fld>
            <a:endParaRPr lang="en-US"/>
          </a:p>
        </p:txBody>
      </p:sp>
    </p:spTree>
    <p:extLst>
      <p:ext uri="{BB962C8B-B14F-4D97-AF65-F5344CB8AC3E}">
        <p14:creationId xmlns:p14="http://schemas.microsoft.com/office/powerpoint/2010/main" val="751600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Er</a:t>
            </a:r>
            <a:r>
              <a:rPr lang="en-US" dirty="0" smtClean="0"/>
              <a:t> was a soldier who appeared</a:t>
            </a:r>
            <a:r>
              <a:rPr lang="en-US" baseline="0" dirty="0" smtClean="0"/>
              <a:t> to die in battle, and two weeks later came back to tell of how souls picked their new lives.  The Lethe river is also called the river of forgetfulness.  </a:t>
            </a:r>
            <a:endParaRPr lang="en-US" dirty="0"/>
          </a:p>
        </p:txBody>
      </p:sp>
      <p:sp>
        <p:nvSpPr>
          <p:cNvPr id="4" name="Slide Number Placeholder 3"/>
          <p:cNvSpPr>
            <a:spLocks noGrp="1"/>
          </p:cNvSpPr>
          <p:nvPr>
            <p:ph type="sldNum" sz="quarter" idx="10"/>
          </p:nvPr>
        </p:nvSpPr>
        <p:spPr/>
        <p:txBody>
          <a:bodyPr/>
          <a:lstStyle/>
          <a:p>
            <a:fld id="{554EF7B5-FC2C-46B6-874F-FE99B52FA0C4}" type="slidenum">
              <a:rPr lang="en-US" smtClean="0"/>
              <a:t>8</a:t>
            </a:fld>
            <a:endParaRPr lang="en-US"/>
          </a:p>
        </p:txBody>
      </p:sp>
    </p:spTree>
    <p:extLst>
      <p:ext uri="{BB962C8B-B14F-4D97-AF65-F5344CB8AC3E}">
        <p14:creationId xmlns:p14="http://schemas.microsoft.com/office/powerpoint/2010/main" val="697991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instinctual life of the child must be taken into account if education is to succeed</a:t>
            </a:r>
          </a:p>
          <a:p>
            <a:r>
              <a:rPr lang="en-US" dirty="0" smtClean="0"/>
              <a:t>this "natural state" of the child which the parents or teachers must struggle to change. </a:t>
            </a:r>
          </a:p>
          <a:p>
            <a:r>
              <a:rPr lang="en-US" dirty="0" smtClean="0"/>
              <a:t>One of the most important mistakes of classical pedagogy is to think that development can be a peaceful process. There is conflict between the ego of the child and his instinctive desires. There is, at a later stage, conflict between the libido and the superego, and also, at a still later stage, between the ego and the superego, between new knowledge and the deeply held habits and ways of looking at the world acquired from his parents. </a:t>
            </a:r>
          </a:p>
          <a:p>
            <a:endParaRPr lang="en-US" dirty="0"/>
          </a:p>
        </p:txBody>
      </p:sp>
      <p:sp>
        <p:nvSpPr>
          <p:cNvPr id="4" name="Slide Number Placeholder 3"/>
          <p:cNvSpPr>
            <a:spLocks noGrp="1"/>
          </p:cNvSpPr>
          <p:nvPr>
            <p:ph type="sldNum" sz="quarter" idx="10"/>
          </p:nvPr>
        </p:nvSpPr>
        <p:spPr/>
        <p:txBody>
          <a:bodyPr/>
          <a:lstStyle/>
          <a:p>
            <a:fld id="{554EF7B5-FC2C-46B6-874F-FE99B52FA0C4}" type="slidenum">
              <a:rPr lang="en-US" smtClean="0"/>
              <a:t>14</a:t>
            </a:fld>
            <a:endParaRPr lang="en-US"/>
          </a:p>
        </p:txBody>
      </p:sp>
    </p:spTree>
    <p:extLst>
      <p:ext uri="{BB962C8B-B14F-4D97-AF65-F5344CB8AC3E}">
        <p14:creationId xmlns:p14="http://schemas.microsoft.com/office/powerpoint/2010/main" val="4069950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most important general conceptual messages of Miss Freud is the</a:t>
            </a:r>
          </a:p>
          <a:p>
            <a:r>
              <a:rPr lang="en-US" dirty="0" smtClean="0"/>
              <a:t>continual presence of conflict in the emotional life of the child. The problem for education, as she emphasizes, is to be neither too repressive nor too permissive, but the wisest message of all is that conflict is inevitable and should not be considered unnatural. </a:t>
            </a:r>
          </a:p>
          <a:p>
            <a:endParaRPr lang="en-US" dirty="0"/>
          </a:p>
        </p:txBody>
      </p:sp>
      <p:sp>
        <p:nvSpPr>
          <p:cNvPr id="4" name="Slide Number Placeholder 3"/>
          <p:cNvSpPr>
            <a:spLocks noGrp="1"/>
          </p:cNvSpPr>
          <p:nvPr>
            <p:ph type="sldNum" sz="quarter" idx="10"/>
          </p:nvPr>
        </p:nvSpPr>
        <p:spPr/>
        <p:txBody>
          <a:bodyPr/>
          <a:lstStyle/>
          <a:p>
            <a:fld id="{554EF7B5-FC2C-46B6-874F-FE99B52FA0C4}" type="slidenum">
              <a:rPr lang="en-US" smtClean="0"/>
              <a:t>15</a:t>
            </a:fld>
            <a:endParaRPr lang="en-US"/>
          </a:p>
        </p:txBody>
      </p:sp>
    </p:spTree>
    <p:extLst>
      <p:ext uri="{BB962C8B-B14F-4D97-AF65-F5344CB8AC3E}">
        <p14:creationId xmlns:p14="http://schemas.microsoft.com/office/powerpoint/2010/main" val="4052187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03B1364-4D74-48DF-8A0C-F5522D375838}"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3B1364-4D74-48DF-8A0C-F5522D375838}"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3B1364-4D74-48DF-8A0C-F5522D375838}"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503B1364-4D74-48DF-8A0C-F5522D375838}"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3B1364-4D74-48DF-8A0C-F5522D375838}"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03B1364-4D74-48DF-8A0C-F5522D375838}" type="datetimeFigureOut">
              <a:rPr lang="en-US" smtClean="0"/>
              <a:t>7/21/2011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3B1364-4D74-48DF-8A0C-F5522D375838}" type="datetimeFigureOut">
              <a:rPr lang="en-US" smtClean="0"/>
              <a:t>7/21/2011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3B1364-4D74-48DF-8A0C-F5522D375838}" type="datetimeFigureOut">
              <a:rPr lang="en-US" smtClean="0"/>
              <a:t>7/21/2011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3B1364-4D74-48DF-8A0C-F5522D375838}" type="datetimeFigureOut">
              <a:rPr lang="en-US" smtClean="0"/>
              <a:t>7/21/2011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3B1364-4D74-48DF-8A0C-F5522D375838}" type="datetimeFigureOut">
              <a:rPr lang="en-US" smtClean="0"/>
              <a:t>7/21/2011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E9EF65-0138-4CB8-BF20-48C4ADCD623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3B1364-4D74-48DF-8A0C-F5522D375838}" type="datetimeFigureOut">
              <a:rPr lang="en-US" smtClean="0"/>
              <a:t>7/21/2011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E9EF65-0138-4CB8-BF20-48C4ADCD623E}"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503B1364-4D74-48DF-8A0C-F5522D375838}" type="datetimeFigureOut">
              <a:rPr lang="en-US" smtClean="0"/>
              <a:t>7/21/2011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5FE9EF65-0138-4CB8-BF20-48C4ADCD623E}"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914400"/>
            <a:ext cx="8534400" cy="1470025"/>
          </a:xfrm>
        </p:spPr>
        <p:txBody>
          <a:bodyPr/>
          <a:lstStyle/>
          <a:p>
            <a:r>
              <a:rPr lang="en-US" dirty="0" smtClean="0"/>
              <a:t>CI 512: Teaching and Learning</a:t>
            </a:r>
            <a:endParaRPr lang="en-US" dirty="0"/>
          </a:p>
        </p:txBody>
      </p:sp>
      <p:sp>
        <p:nvSpPr>
          <p:cNvPr id="3" name="Subtitle 2"/>
          <p:cNvSpPr>
            <a:spLocks noGrp="1"/>
          </p:cNvSpPr>
          <p:nvPr>
            <p:ph type="subTitle" idx="1"/>
          </p:nvPr>
        </p:nvSpPr>
        <p:spPr>
          <a:xfrm>
            <a:off x="990600" y="2438400"/>
            <a:ext cx="7117180" cy="3886200"/>
          </a:xfrm>
        </p:spPr>
        <p:txBody>
          <a:bodyPr>
            <a:normAutofit/>
          </a:bodyPr>
          <a:lstStyle/>
          <a:p>
            <a:r>
              <a:rPr lang="en-US" dirty="0" smtClean="0"/>
              <a:t>Thursday, 7/21: Week 1</a:t>
            </a:r>
          </a:p>
          <a:p>
            <a:endParaRPr lang="en-US" dirty="0"/>
          </a:p>
          <a:p>
            <a:r>
              <a:rPr lang="en-US" dirty="0"/>
              <a:t>	</a:t>
            </a:r>
            <a:r>
              <a:rPr lang="en-US" dirty="0" smtClean="0"/>
              <a:t>		Classical Learning Theories</a:t>
            </a:r>
          </a:p>
          <a:p>
            <a:r>
              <a:rPr lang="en-US" dirty="0"/>
              <a:t>	</a:t>
            </a:r>
            <a:r>
              <a:rPr lang="en-US" dirty="0" smtClean="0"/>
              <a:t>		Behaviorism</a:t>
            </a:r>
          </a:p>
          <a:p>
            <a:r>
              <a:rPr lang="en-US" dirty="0"/>
              <a:t>	</a:t>
            </a:r>
            <a:r>
              <a:rPr lang="en-US" dirty="0" smtClean="0"/>
              <a:t>		</a:t>
            </a:r>
            <a:r>
              <a:rPr lang="en-US" dirty="0"/>
              <a:t>	</a:t>
            </a:r>
          </a:p>
        </p:txBody>
      </p:sp>
    </p:spTree>
    <p:extLst>
      <p:ext uri="{BB962C8B-B14F-4D97-AF65-F5344CB8AC3E}">
        <p14:creationId xmlns:p14="http://schemas.microsoft.com/office/powerpoint/2010/main" val="41870969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Plato</a:t>
            </a:r>
            <a:endParaRPr lang="en-US" dirty="0"/>
          </a:p>
        </p:txBody>
      </p:sp>
      <p:sp>
        <p:nvSpPr>
          <p:cNvPr id="3" name="Content Placeholder 2"/>
          <p:cNvSpPr>
            <a:spLocks noGrp="1"/>
          </p:cNvSpPr>
          <p:nvPr>
            <p:ph idx="1"/>
          </p:nvPr>
        </p:nvSpPr>
        <p:spPr/>
        <p:txBody>
          <a:bodyPr/>
          <a:lstStyle/>
          <a:p>
            <a:r>
              <a:rPr lang="en-US" sz="2800" dirty="0" smtClean="0"/>
              <a:t>“Learning” is a passive process</a:t>
            </a:r>
          </a:p>
          <a:p>
            <a:r>
              <a:rPr lang="en-US" sz="2800" dirty="0" smtClean="0"/>
              <a:t>Instruction should be teacher centered- those with greater wisdom can be a guide for the ignorant</a:t>
            </a:r>
          </a:p>
          <a:p>
            <a:r>
              <a:rPr lang="en-US" sz="2800" dirty="0" smtClean="0"/>
              <a:t>Emphasis on the importance of learning virtues and reason</a:t>
            </a:r>
          </a:p>
          <a:p>
            <a:pPr marL="0" indent="0">
              <a:buNone/>
            </a:pPr>
            <a:endParaRPr lang="en-US" dirty="0"/>
          </a:p>
        </p:txBody>
      </p:sp>
    </p:spTree>
    <p:extLst>
      <p:ext uri="{BB962C8B-B14F-4D97-AF65-F5344CB8AC3E}">
        <p14:creationId xmlns:p14="http://schemas.microsoft.com/office/powerpoint/2010/main" val="788532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pPr marL="0" indent="0">
              <a:buNone/>
            </a:pPr>
            <a:r>
              <a:rPr lang="en-US" sz="2400" dirty="0" smtClean="0"/>
              <a:t>“We must reject the conception of education professed by those who say that they can put into the mind knowledge that was not there before– rather as if they could put sight into blind eyes… The faculty by which he learns is like an eye which cannot be turned from darkness to light unless the whole body is turned; in the same way the mind as a whole must be turned away from the world of change until it can bear to look straight at reality.”</a:t>
            </a:r>
          </a:p>
          <a:p>
            <a:pPr marL="0" indent="0">
              <a:buNone/>
            </a:pPr>
            <a:r>
              <a:rPr lang="en-US" dirty="0" smtClean="0"/>
              <a:t>								- Plato, </a:t>
            </a:r>
            <a:r>
              <a:rPr lang="en-US" i="1" dirty="0" smtClean="0"/>
              <a:t>The Republic</a:t>
            </a:r>
            <a:endParaRPr lang="en-US" dirty="0"/>
          </a:p>
        </p:txBody>
      </p:sp>
    </p:spTree>
    <p:extLst>
      <p:ext uri="{BB962C8B-B14F-4D97-AF65-F5344CB8AC3E}">
        <p14:creationId xmlns:p14="http://schemas.microsoft.com/office/powerpoint/2010/main" val="3243670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Locke (1632-1704)</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“Tabula rasa” (blank slate) philosophy maintains that human minds are born completely free of content</a:t>
            </a:r>
          </a:p>
          <a:p>
            <a:r>
              <a:rPr lang="en-US" sz="2400" dirty="0" smtClean="0"/>
              <a:t>The mind is biologically wired with abilities such as memory, recall, and the capacity to join ideas together</a:t>
            </a:r>
          </a:p>
          <a:p>
            <a:r>
              <a:rPr lang="en-US" sz="2400" dirty="0" smtClean="0"/>
              <a:t>Simple ideas are formed directly through </a:t>
            </a:r>
            <a:r>
              <a:rPr lang="en-US" sz="2400" dirty="0"/>
              <a:t>experience and </a:t>
            </a:r>
            <a:r>
              <a:rPr lang="en-US" sz="2400" dirty="0" smtClean="0"/>
              <a:t>observation</a:t>
            </a:r>
          </a:p>
          <a:p>
            <a:r>
              <a:rPr lang="en-US" sz="2400" dirty="0" smtClean="0"/>
              <a:t>Simple ideas can be combined to form complex ideas.</a:t>
            </a:r>
            <a:endParaRPr lang="en-US" sz="2400" dirty="0"/>
          </a:p>
          <a:p>
            <a:endParaRPr lang="en-US" dirty="0"/>
          </a:p>
        </p:txBody>
      </p:sp>
    </p:spTree>
    <p:extLst>
      <p:ext uri="{BB962C8B-B14F-4D97-AF65-F5344CB8AC3E}">
        <p14:creationId xmlns:p14="http://schemas.microsoft.com/office/powerpoint/2010/main" val="24633105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9443" y="762001"/>
            <a:ext cx="7125112" cy="5096798"/>
          </a:xfrm>
        </p:spPr>
        <p:txBody>
          <a:bodyPr>
            <a:noAutofit/>
          </a:bodyPr>
          <a:lstStyle/>
          <a:p>
            <a:pPr marL="0" indent="0">
              <a:buNone/>
            </a:pPr>
            <a:r>
              <a:rPr lang="en-US" sz="2400" dirty="0" smtClean="0"/>
              <a:t>A study by Rothstein (2008) found the following</a:t>
            </a:r>
          </a:p>
          <a:p>
            <a:pPr marL="280988" indent="0" algn="just">
              <a:buNone/>
            </a:pPr>
            <a:r>
              <a:rPr lang="en-US" sz="2000" dirty="0" smtClean="0"/>
              <a:t>“On </a:t>
            </a:r>
            <a:r>
              <a:rPr lang="en-US" sz="2000" dirty="0"/>
              <a:t>average, professional parents spoke more than 2,000 words per hour to their children, working-class parents spoke about 1,300, and welfare mothers spoke about 600.  At 4 years old, children of professionals had vocabularies that were nearly 50 percent larger than those of working-class children and twice as large as those of welfare </a:t>
            </a:r>
            <a:r>
              <a:rPr lang="en-US" sz="2000" dirty="0" smtClean="0"/>
              <a:t>children.”</a:t>
            </a:r>
          </a:p>
          <a:p>
            <a:pPr marL="0" indent="0">
              <a:buNone/>
            </a:pPr>
            <a:endParaRPr lang="en-US" sz="2400" dirty="0"/>
          </a:p>
          <a:p>
            <a:pPr marL="0" indent="0">
              <a:buNone/>
            </a:pPr>
            <a:r>
              <a:rPr lang="en-US" sz="2400" dirty="0" smtClean="0"/>
              <a:t>How could this be explained through </a:t>
            </a:r>
            <a:r>
              <a:rPr lang="en-US" sz="2400" dirty="0" err="1" smtClean="0"/>
              <a:t>Lockean</a:t>
            </a:r>
            <a:r>
              <a:rPr lang="en-US" sz="2400" dirty="0" smtClean="0"/>
              <a:t> educational theory?</a:t>
            </a:r>
            <a:endParaRPr lang="en-US" sz="2400" dirty="0"/>
          </a:p>
        </p:txBody>
      </p:sp>
    </p:spTree>
    <p:extLst>
      <p:ext uri="{BB962C8B-B14F-4D97-AF65-F5344CB8AC3E}">
        <p14:creationId xmlns:p14="http://schemas.microsoft.com/office/powerpoint/2010/main" val="3516805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Sigmund Freud (1856-1939)</a:t>
            </a:r>
            <a:endParaRPr lang="en-US" dirty="0"/>
          </a:p>
        </p:txBody>
      </p:sp>
      <p:pic>
        <p:nvPicPr>
          <p:cNvPr id="4" name="Picture 4"/>
          <p:cNvPicPr>
            <a:picLocks noGrp="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867400" y="1676400"/>
            <a:ext cx="2895601"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1009443" y="1828799"/>
            <a:ext cx="4705557" cy="4029999"/>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r>
              <a:rPr lang="en-US" sz="2400" dirty="0" smtClean="0"/>
              <a:t>Learning is controlled by our psyche</a:t>
            </a:r>
          </a:p>
          <a:p>
            <a:r>
              <a:rPr lang="en-US" sz="2400" dirty="0" smtClean="0"/>
              <a:t>Learning is a challenging processes in which a child’s “natural state” is changed </a:t>
            </a:r>
          </a:p>
          <a:p>
            <a:r>
              <a:rPr lang="en-US" sz="2400" dirty="0" smtClean="0"/>
              <a:t>Constant conflict between the ego and natural desires</a:t>
            </a:r>
          </a:p>
          <a:p>
            <a:pPr marL="0" indent="0">
              <a:buFont typeface="Wingdings 2" charset="2"/>
              <a:buNone/>
            </a:pPr>
            <a:endParaRPr lang="en-US" sz="2400" dirty="0"/>
          </a:p>
        </p:txBody>
      </p:sp>
    </p:spTree>
    <p:extLst>
      <p:ext uri="{BB962C8B-B14F-4D97-AF65-F5344CB8AC3E}">
        <p14:creationId xmlns:p14="http://schemas.microsoft.com/office/powerpoint/2010/main" val="5949036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9443" y="914401"/>
            <a:ext cx="7125112" cy="4944398"/>
          </a:xfrm>
        </p:spPr>
        <p:txBody>
          <a:bodyPr/>
          <a:lstStyle/>
          <a:p>
            <a:pPr marL="0" indent="0" algn="just">
              <a:buNone/>
            </a:pPr>
            <a:r>
              <a:rPr lang="en-US" dirty="0">
                <a:latin typeface="Palatino" charset="0"/>
              </a:rPr>
              <a:t>The child is frightfully inconsiderate of others and egotistic; he is only concerned with getting his own way and </a:t>
            </a:r>
            <a:r>
              <a:rPr lang="en-US" dirty="0" err="1">
                <a:latin typeface="Palatino" charset="0"/>
              </a:rPr>
              <a:t>satis-fying</a:t>
            </a:r>
            <a:r>
              <a:rPr lang="en-US" dirty="0">
                <a:latin typeface="Palatino" charset="0"/>
              </a:rPr>
              <a:t> his own desires; he is quite indifferent as to whether this hurts others or not. He is dirty and odoriferous; he does not mind catching hold of the most disgusting things or even putting them to his mouth. He is quite shameless so far as his own body is concerned and very curious about the things that other people wish to conceal from him. He is greedy and will steal dainties. He is cruel to all living creatures that are weaker than himself and filled with a perfect lust for destroying inanimate objects. He has an abundance of naughty bodily tricks, he sucks his fingers, he bites his nails, he picks his nose and plays with his sexual organs; he does all these things urged by his intense desire for self-fulfillment, and regards the slightest hindrance as </a:t>
            </a:r>
            <a:r>
              <a:rPr lang="en-US" dirty="0" smtClean="0">
                <a:latin typeface="Palatino" charset="0"/>
              </a:rPr>
              <a:t>intolerable.</a:t>
            </a:r>
          </a:p>
          <a:p>
            <a:pPr marL="0" indent="0">
              <a:buNone/>
            </a:pPr>
            <a:r>
              <a:rPr lang="en-US" dirty="0">
                <a:latin typeface="Palatino" charset="0"/>
              </a:rPr>
              <a:t>	</a:t>
            </a:r>
            <a:r>
              <a:rPr lang="en-US" dirty="0" smtClean="0">
                <a:latin typeface="Palatino" charset="0"/>
              </a:rPr>
              <a:t>			-Anna Freud (1935)</a:t>
            </a:r>
            <a:endParaRPr lang="en-US" dirty="0"/>
          </a:p>
        </p:txBody>
      </p:sp>
    </p:spTree>
    <p:extLst>
      <p:ext uri="{BB962C8B-B14F-4D97-AF65-F5344CB8AC3E}">
        <p14:creationId xmlns:p14="http://schemas.microsoft.com/office/powerpoint/2010/main" val="20988213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Discussion</a:t>
            </a:r>
            <a:endParaRPr lang="en-US" dirty="0"/>
          </a:p>
        </p:txBody>
      </p:sp>
      <p:sp>
        <p:nvSpPr>
          <p:cNvPr id="3" name="Content Placeholder 2"/>
          <p:cNvSpPr>
            <a:spLocks noGrp="1"/>
          </p:cNvSpPr>
          <p:nvPr>
            <p:ph idx="1"/>
          </p:nvPr>
        </p:nvSpPr>
        <p:spPr/>
        <p:txBody>
          <a:bodyPr>
            <a:normAutofit fontScale="85000" lnSpcReduction="20000"/>
          </a:bodyPr>
          <a:lstStyle/>
          <a:p>
            <a:pPr>
              <a:buFont typeface="+mj-lt"/>
              <a:buAutoNum type="arabicPeriod"/>
            </a:pPr>
            <a:r>
              <a:rPr lang="en-US" sz="2800" dirty="0" smtClean="0"/>
              <a:t> Phillips and </a:t>
            </a:r>
            <a:r>
              <a:rPr lang="en-US" sz="2800" dirty="0" err="1" smtClean="0"/>
              <a:t>Soltis</a:t>
            </a:r>
            <a:r>
              <a:rPr lang="en-US" sz="2800" dirty="0" smtClean="0"/>
              <a:t> (Behaviorism)</a:t>
            </a:r>
          </a:p>
          <a:p>
            <a:pPr lvl="1"/>
            <a:r>
              <a:rPr lang="en-US" sz="2600" dirty="0" smtClean="0"/>
              <a:t> What are the primary features of behaviorism?</a:t>
            </a:r>
          </a:p>
          <a:p>
            <a:pPr lvl="1"/>
            <a:r>
              <a:rPr lang="en-US" sz="2600" dirty="0" smtClean="0"/>
              <a:t>How to the tenants of behaviorism align with current standardized testing practices?</a:t>
            </a:r>
          </a:p>
          <a:p>
            <a:pPr>
              <a:buFont typeface="+mj-lt"/>
              <a:buAutoNum type="arabicPeriod"/>
            </a:pPr>
            <a:r>
              <a:rPr lang="en-US" sz="2800" dirty="0" smtClean="0"/>
              <a:t> </a:t>
            </a:r>
            <a:r>
              <a:rPr lang="en-US" sz="2800" dirty="0" err="1" smtClean="0"/>
              <a:t>Resnick</a:t>
            </a:r>
            <a:r>
              <a:rPr lang="en-US" sz="2800" dirty="0" smtClean="0"/>
              <a:t> </a:t>
            </a:r>
            <a:r>
              <a:rPr lang="en-US" sz="2800" dirty="0"/>
              <a:t>and </a:t>
            </a:r>
            <a:r>
              <a:rPr lang="en-US" sz="2800" dirty="0" smtClean="0"/>
              <a:t>Ford (Drill and practice)</a:t>
            </a:r>
          </a:p>
          <a:p>
            <a:pPr lvl="1"/>
            <a:r>
              <a:rPr lang="en-US" sz="2600" dirty="0"/>
              <a:t> </a:t>
            </a:r>
            <a:r>
              <a:rPr lang="en-US" sz="2600" dirty="0" smtClean="0"/>
              <a:t>For what types of learning has drill and practice been particularly effective for you? For what types of learning has it been ineffective?</a:t>
            </a:r>
          </a:p>
          <a:p>
            <a:pPr>
              <a:buFont typeface="+mj-lt"/>
              <a:buAutoNum type="arabicPeriod"/>
            </a:pPr>
            <a:r>
              <a:rPr lang="en-US" sz="2800" dirty="0" smtClean="0"/>
              <a:t> Brownell (Reaction to drill and practice)</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9516475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Behaviorism</a:t>
            </a:r>
            <a:endParaRPr lang="en-US" dirty="0"/>
          </a:p>
        </p:txBody>
      </p:sp>
      <p:sp>
        <p:nvSpPr>
          <p:cNvPr id="3" name="Content Placeholder 2"/>
          <p:cNvSpPr>
            <a:spLocks noGrp="1"/>
          </p:cNvSpPr>
          <p:nvPr>
            <p:ph idx="1"/>
          </p:nvPr>
        </p:nvSpPr>
        <p:spPr/>
        <p:txBody>
          <a:bodyPr>
            <a:normAutofit/>
          </a:bodyPr>
          <a:lstStyle/>
          <a:p>
            <a:r>
              <a:rPr lang="en-US" dirty="0" smtClean="0"/>
              <a:t>Lens for research</a:t>
            </a:r>
          </a:p>
          <a:p>
            <a:r>
              <a:rPr lang="en-US" dirty="0" smtClean="0"/>
              <a:t>Theory on what consists of learning</a:t>
            </a:r>
          </a:p>
          <a:p>
            <a:r>
              <a:rPr lang="en-US" dirty="0" smtClean="0"/>
              <a:t>Focuses </a:t>
            </a:r>
            <a:r>
              <a:rPr lang="en-US" dirty="0" smtClean="0"/>
              <a:t>on external behaviors of humans</a:t>
            </a:r>
          </a:p>
          <a:p>
            <a:r>
              <a:rPr lang="en-US" dirty="0" smtClean="0"/>
              <a:t>Views human learning as biologically similar to animal </a:t>
            </a:r>
            <a:r>
              <a:rPr lang="en-US" dirty="0" smtClean="0"/>
              <a:t>learning</a:t>
            </a:r>
          </a:p>
          <a:p>
            <a:endParaRPr lang="en-US" dirty="0" smtClean="0"/>
          </a:p>
          <a:p>
            <a:endParaRPr lang="en-US" dirty="0"/>
          </a:p>
        </p:txBody>
      </p:sp>
    </p:spTree>
    <p:extLst>
      <p:ext uri="{BB962C8B-B14F-4D97-AF65-F5344CB8AC3E}">
        <p14:creationId xmlns:p14="http://schemas.microsoft.com/office/powerpoint/2010/main" val="3267730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Behaviorism</a:t>
            </a:r>
            <a:endParaRPr lang="en-US" dirty="0"/>
          </a:p>
        </p:txBody>
      </p:sp>
      <p:sp>
        <p:nvSpPr>
          <p:cNvPr id="3" name="Content Placeholder 2"/>
          <p:cNvSpPr>
            <a:spLocks noGrp="1"/>
          </p:cNvSpPr>
          <p:nvPr>
            <p:ph idx="1"/>
          </p:nvPr>
        </p:nvSpPr>
        <p:spPr/>
        <p:txBody>
          <a:bodyPr/>
          <a:lstStyle/>
          <a:p>
            <a:r>
              <a:rPr lang="en-US" dirty="0"/>
              <a:t>Classical Conditioning </a:t>
            </a:r>
          </a:p>
          <a:p>
            <a:pPr lvl="1"/>
            <a:r>
              <a:rPr lang="en-US" dirty="0"/>
              <a:t>Pavlov (1849-1946)</a:t>
            </a:r>
          </a:p>
          <a:p>
            <a:pPr lvl="2"/>
            <a:r>
              <a:rPr lang="en-US" dirty="0"/>
              <a:t>Focuses on involuntary response mechanisms for learning</a:t>
            </a:r>
          </a:p>
          <a:p>
            <a:r>
              <a:rPr lang="en-US" dirty="0"/>
              <a:t>Operant </a:t>
            </a:r>
            <a:r>
              <a:rPr lang="en-US" dirty="0" smtClean="0"/>
              <a:t>Conditioning</a:t>
            </a:r>
            <a:endParaRPr lang="en-US" dirty="0"/>
          </a:p>
          <a:p>
            <a:pPr lvl="1"/>
            <a:r>
              <a:rPr lang="en-US" dirty="0"/>
              <a:t>Thorndike (1874-1949)</a:t>
            </a:r>
          </a:p>
          <a:p>
            <a:pPr lvl="2"/>
            <a:r>
              <a:rPr lang="en-US" dirty="0"/>
              <a:t>Reinforcement (positive and negative) to reinforce bonds</a:t>
            </a:r>
          </a:p>
          <a:p>
            <a:pPr lvl="1"/>
            <a:r>
              <a:rPr lang="en-US" dirty="0"/>
              <a:t>Skinner (1904-1990)</a:t>
            </a:r>
          </a:p>
          <a:p>
            <a:pPr lvl="2"/>
            <a:r>
              <a:rPr lang="en-US" dirty="0"/>
              <a:t>Continuous vs. intermittent reinforcement schedules</a:t>
            </a:r>
          </a:p>
          <a:p>
            <a:endParaRPr lang="en-US" dirty="0"/>
          </a:p>
        </p:txBody>
      </p:sp>
    </p:spTree>
    <p:extLst>
      <p:ext uri="{BB962C8B-B14F-4D97-AF65-F5344CB8AC3E}">
        <p14:creationId xmlns:p14="http://schemas.microsoft.com/office/powerpoint/2010/main" val="39726503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4"/>
            <a:ext cx="7125113" cy="1076876"/>
          </a:xfrm>
        </p:spPr>
        <p:txBody>
          <a:bodyPr/>
          <a:lstStyle/>
          <a:p>
            <a:r>
              <a:rPr lang="en-US" dirty="0" smtClean="0"/>
              <a:t>Drill &amp; Practice and the role of automaticity</a:t>
            </a:r>
            <a:endParaRPr lang="en-US" dirty="0"/>
          </a:p>
        </p:txBody>
      </p:sp>
      <p:sp>
        <p:nvSpPr>
          <p:cNvPr id="3" name="Content Placeholder 2"/>
          <p:cNvSpPr>
            <a:spLocks noGrp="1"/>
          </p:cNvSpPr>
          <p:nvPr>
            <p:ph idx="1"/>
          </p:nvPr>
        </p:nvSpPr>
        <p:spPr>
          <a:xfrm>
            <a:off x="1009443" y="1143000"/>
            <a:ext cx="7125112" cy="4715799"/>
          </a:xfrm>
        </p:spPr>
        <p:txBody>
          <a:bodyPr>
            <a:normAutofit/>
          </a:bodyPr>
          <a:lstStyle/>
          <a:p>
            <a:r>
              <a:rPr lang="en-US" sz="2400" dirty="0" smtClean="0"/>
              <a:t>Working memory space is limited</a:t>
            </a:r>
          </a:p>
          <a:p>
            <a:r>
              <a:rPr lang="en-US" sz="2400" dirty="0" smtClean="0"/>
              <a:t>Automaticity frees up space in working memory to allow for other cognitive function</a:t>
            </a:r>
          </a:p>
          <a:p>
            <a:r>
              <a:rPr lang="en-US" sz="2400" dirty="0"/>
              <a:t> </a:t>
            </a:r>
            <a:r>
              <a:rPr lang="en-US" sz="2400" dirty="0" smtClean="0"/>
              <a:t>Common examples include talking while driving, reading, and arithmetic </a:t>
            </a:r>
            <a:endParaRPr lang="en-US" sz="2400" dirty="0"/>
          </a:p>
        </p:txBody>
      </p:sp>
    </p:spTree>
    <p:extLst>
      <p:ext uri="{BB962C8B-B14F-4D97-AF65-F5344CB8AC3E}">
        <p14:creationId xmlns:p14="http://schemas.microsoft.com/office/powerpoint/2010/main" val="31895566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Outline – </a:t>
            </a:r>
            <a:r>
              <a:rPr lang="en-US" sz="2400" dirty="0" smtClean="0"/>
              <a:t>Classical Theories and Behaviorism</a:t>
            </a:r>
            <a:endParaRPr lang="en-US" sz="2400" dirty="0"/>
          </a:p>
        </p:txBody>
      </p:sp>
      <p:sp>
        <p:nvSpPr>
          <p:cNvPr id="3" name="Content Placeholder 2"/>
          <p:cNvSpPr>
            <a:spLocks noGrp="1"/>
          </p:cNvSpPr>
          <p:nvPr>
            <p:ph idx="1"/>
          </p:nvPr>
        </p:nvSpPr>
        <p:spPr>
          <a:xfrm>
            <a:off x="990600" y="2286000"/>
            <a:ext cx="7125112" cy="4051437"/>
          </a:xfrm>
        </p:spPr>
        <p:txBody>
          <a:bodyPr>
            <a:normAutofit fontScale="92500" lnSpcReduction="10000"/>
          </a:bodyPr>
          <a:lstStyle/>
          <a:p>
            <a:pPr marL="0" indent="0">
              <a:buNone/>
            </a:pPr>
            <a:r>
              <a:rPr lang="en-US" dirty="0" smtClean="0"/>
              <a:t>Note Taker: </a:t>
            </a:r>
            <a:r>
              <a:rPr lang="en-US" dirty="0" err="1" smtClean="0"/>
              <a:t>Iman</a:t>
            </a:r>
            <a:r>
              <a:rPr lang="en-US" dirty="0" smtClean="0"/>
              <a:t> </a:t>
            </a:r>
            <a:r>
              <a:rPr lang="en-US" dirty="0" err="1" smtClean="0"/>
              <a:t>Alattar</a:t>
            </a:r>
            <a:r>
              <a:rPr lang="en-US" dirty="0"/>
              <a:t> </a:t>
            </a:r>
            <a:r>
              <a:rPr lang="en-US" dirty="0" smtClean="0"/>
              <a:t>           Observer: Martin Rausch</a:t>
            </a:r>
          </a:p>
          <a:p>
            <a:pPr marL="0" indent="0">
              <a:buNone/>
            </a:pPr>
            <a:endParaRPr lang="en-US" dirty="0" smtClean="0"/>
          </a:p>
          <a:p>
            <a:r>
              <a:rPr lang="en-US" dirty="0" smtClean="0"/>
              <a:t>Community Standards and Logistics (9:00-9:05) </a:t>
            </a:r>
          </a:p>
          <a:p>
            <a:r>
              <a:rPr lang="en-US" dirty="0" smtClean="0"/>
              <a:t>Syllabus Questions and Outline of the Course (9:05-9:20)</a:t>
            </a:r>
          </a:p>
          <a:p>
            <a:r>
              <a:rPr lang="en-US" dirty="0" smtClean="0"/>
              <a:t>Classical Learning Theories (9:20-9:40) </a:t>
            </a:r>
          </a:p>
          <a:p>
            <a:r>
              <a:rPr lang="en-US" dirty="0" smtClean="0"/>
              <a:t>Behaviorism, Drill &amp; Practice</a:t>
            </a:r>
          </a:p>
          <a:p>
            <a:pPr lvl="1"/>
            <a:r>
              <a:rPr lang="en-US" dirty="0" smtClean="0"/>
              <a:t>Small Group Discussion and Break (9:40-10:30)</a:t>
            </a:r>
          </a:p>
          <a:p>
            <a:pPr lvl="1"/>
            <a:r>
              <a:rPr lang="en-US" dirty="0" smtClean="0"/>
              <a:t>Whole Class (10:30-11:00)</a:t>
            </a:r>
          </a:p>
          <a:p>
            <a:r>
              <a:rPr lang="en-US" dirty="0" smtClean="0"/>
              <a:t>Snapshots Work-time (11:00-11:35)</a:t>
            </a:r>
          </a:p>
          <a:p>
            <a:r>
              <a:rPr lang="en-US" dirty="0" smtClean="0"/>
              <a:t>Observer Observations (11:35-11:40)</a:t>
            </a:r>
          </a:p>
          <a:p>
            <a:r>
              <a:rPr lang="en-US" dirty="0" smtClean="0"/>
              <a:t>Conclusions and Exit Cards (11:40-11:50)</a:t>
            </a:r>
          </a:p>
          <a:p>
            <a:endParaRPr lang="en-US" dirty="0" smtClean="0"/>
          </a:p>
          <a:p>
            <a:endParaRPr lang="en-US" dirty="0"/>
          </a:p>
        </p:txBody>
      </p:sp>
    </p:spTree>
    <p:extLst>
      <p:ext uri="{BB962C8B-B14F-4D97-AF65-F5344CB8AC3E}">
        <p14:creationId xmlns:p14="http://schemas.microsoft.com/office/powerpoint/2010/main" val="214656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Memory Theory</a:t>
            </a:r>
            <a:endParaRPr lang="en-US" dirty="0"/>
          </a:p>
        </p:txBody>
      </p:sp>
      <p:sp>
        <p:nvSpPr>
          <p:cNvPr id="3" name="Content Placeholder 2"/>
          <p:cNvSpPr>
            <a:spLocks noGrp="1"/>
          </p:cNvSpPr>
          <p:nvPr>
            <p:ph idx="1"/>
          </p:nvPr>
        </p:nvSpPr>
        <p:spPr/>
        <p:txBody>
          <a:bodyPr/>
          <a:lstStyle/>
          <a:p>
            <a:pPr marL="0" indent="0">
              <a:buNone/>
            </a:pPr>
            <a:r>
              <a:rPr lang="en-US" dirty="0"/>
              <a:t>Miller (1957) The Magical Number Seven, Plus or Minus Two: Some Limits on Our Capacity for Processing Information</a:t>
            </a:r>
          </a:p>
          <a:p>
            <a:endParaRPr lang="en-US" dirty="0"/>
          </a:p>
        </p:txBody>
      </p:sp>
    </p:spTree>
    <p:extLst>
      <p:ext uri="{BB962C8B-B14F-4D97-AF65-F5344CB8AC3E}">
        <p14:creationId xmlns:p14="http://schemas.microsoft.com/office/powerpoint/2010/main" val="15620874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Barn</a:t>
            </a:r>
            <a:endParaRPr lang="en-US" sz="7200" dirty="0">
              <a:solidFill>
                <a:schemeClr val="bg1"/>
              </a:solidFill>
            </a:endParaRPr>
          </a:p>
        </p:txBody>
      </p:sp>
    </p:spTree>
    <p:extLst>
      <p:ext uri="{BB962C8B-B14F-4D97-AF65-F5344CB8AC3E}">
        <p14:creationId xmlns:p14="http://schemas.microsoft.com/office/powerpoint/2010/main" val="16193972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Engine</a:t>
            </a:r>
            <a:endParaRPr lang="en-US" sz="7200" dirty="0">
              <a:solidFill>
                <a:schemeClr val="bg1"/>
              </a:solidFill>
            </a:endParaRPr>
          </a:p>
        </p:txBody>
      </p:sp>
    </p:spTree>
    <p:extLst>
      <p:ext uri="{BB962C8B-B14F-4D97-AF65-F5344CB8AC3E}">
        <p14:creationId xmlns:p14="http://schemas.microsoft.com/office/powerpoint/2010/main" val="42184247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Bay</a:t>
            </a:r>
            <a:endParaRPr lang="en-US" sz="7200" dirty="0">
              <a:solidFill>
                <a:schemeClr val="bg1"/>
              </a:solidFill>
            </a:endParaRPr>
          </a:p>
        </p:txBody>
      </p:sp>
    </p:spTree>
    <p:extLst>
      <p:ext uri="{BB962C8B-B14F-4D97-AF65-F5344CB8AC3E}">
        <p14:creationId xmlns:p14="http://schemas.microsoft.com/office/powerpoint/2010/main" val="19366663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Fire</a:t>
            </a:r>
            <a:endParaRPr lang="en-US" sz="7200" dirty="0">
              <a:solidFill>
                <a:schemeClr val="bg1"/>
              </a:solidFill>
            </a:endParaRPr>
          </a:p>
        </p:txBody>
      </p:sp>
    </p:spTree>
    <p:extLst>
      <p:ext uri="{BB962C8B-B14F-4D97-AF65-F5344CB8AC3E}">
        <p14:creationId xmlns:p14="http://schemas.microsoft.com/office/powerpoint/2010/main" val="31616730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Ticket</a:t>
            </a:r>
            <a:endParaRPr lang="en-US" sz="7200" dirty="0">
              <a:solidFill>
                <a:schemeClr val="bg1"/>
              </a:solidFill>
            </a:endParaRPr>
          </a:p>
        </p:txBody>
      </p:sp>
    </p:spTree>
    <p:extLst>
      <p:ext uri="{BB962C8B-B14F-4D97-AF65-F5344CB8AC3E}">
        <p14:creationId xmlns:p14="http://schemas.microsoft.com/office/powerpoint/2010/main" val="2751233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Key</a:t>
            </a:r>
            <a:endParaRPr lang="en-US" sz="7200" dirty="0">
              <a:solidFill>
                <a:schemeClr val="bg1"/>
              </a:solidFill>
            </a:endParaRPr>
          </a:p>
        </p:txBody>
      </p:sp>
    </p:spTree>
    <p:extLst>
      <p:ext uri="{BB962C8B-B14F-4D97-AF65-F5344CB8AC3E}">
        <p14:creationId xmlns:p14="http://schemas.microsoft.com/office/powerpoint/2010/main" val="16912525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Swallow</a:t>
            </a:r>
            <a:endParaRPr lang="en-US" sz="7200" dirty="0">
              <a:solidFill>
                <a:schemeClr val="bg1"/>
              </a:solidFill>
            </a:endParaRPr>
          </a:p>
        </p:txBody>
      </p:sp>
    </p:spTree>
    <p:extLst>
      <p:ext uri="{BB962C8B-B14F-4D97-AF65-F5344CB8AC3E}">
        <p14:creationId xmlns:p14="http://schemas.microsoft.com/office/powerpoint/2010/main" val="32201938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Hair</a:t>
            </a:r>
            <a:endParaRPr lang="en-US" sz="7200" dirty="0">
              <a:solidFill>
                <a:schemeClr val="bg1"/>
              </a:solidFill>
            </a:endParaRPr>
          </a:p>
        </p:txBody>
      </p:sp>
    </p:spTree>
    <p:extLst>
      <p:ext uri="{BB962C8B-B14F-4D97-AF65-F5344CB8AC3E}">
        <p14:creationId xmlns:p14="http://schemas.microsoft.com/office/powerpoint/2010/main" val="22019330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Green</a:t>
            </a:r>
            <a:endParaRPr lang="en-US" sz="7200" dirty="0">
              <a:solidFill>
                <a:schemeClr val="bg1"/>
              </a:solidFill>
            </a:endParaRPr>
          </a:p>
        </p:txBody>
      </p:sp>
    </p:spTree>
    <p:extLst>
      <p:ext uri="{BB962C8B-B14F-4D97-AF65-F5344CB8AC3E}">
        <p14:creationId xmlns:p14="http://schemas.microsoft.com/office/powerpoint/2010/main" val="3128662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Scoring Guide for Synthesis Paper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5515408"/>
              </p:ext>
            </p:extLst>
          </p:nvPr>
        </p:nvGraphicFramePr>
        <p:xfrm>
          <a:off x="990600" y="1828800"/>
          <a:ext cx="6621780" cy="4135703"/>
        </p:xfrm>
        <a:graphic>
          <a:graphicData uri="http://schemas.openxmlformats.org/drawingml/2006/table">
            <a:tbl>
              <a:tblPr firstRow="1" firstCol="1" bandRow="1" bandCol="1">
                <a:tableStyleId>{9DCAF9ED-07DC-4A11-8D7F-57B35C25682E}</a:tableStyleId>
              </a:tblPr>
              <a:tblGrid>
                <a:gridCol w="2564073"/>
                <a:gridCol w="1120226"/>
                <a:gridCol w="1306930"/>
                <a:gridCol w="1630551"/>
              </a:tblGrid>
              <a:tr h="663858">
                <a:tc>
                  <a:txBody>
                    <a:bodyPr/>
                    <a:lstStyle/>
                    <a:p>
                      <a:pPr marL="0" marR="0">
                        <a:spcBef>
                          <a:spcPts val="10"/>
                        </a:spcBef>
                        <a:spcAft>
                          <a:spcPts val="10"/>
                        </a:spcAft>
                      </a:pPr>
                      <a:r>
                        <a:rPr lang="en-US" sz="1200" dirty="0">
                          <a:solidFill>
                            <a:schemeClr val="bg1"/>
                          </a:solidFill>
                          <a:effectLst/>
                        </a:rPr>
                        <a:t>Summarizes at least three theories of teaching and learning </a:t>
                      </a:r>
                    </a:p>
                    <a:p>
                      <a:pPr marL="0" marR="0">
                        <a:spcBef>
                          <a:spcPts val="0"/>
                        </a:spcBef>
                        <a:spcAft>
                          <a:spcPts val="0"/>
                        </a:spcAft>
                      </a:pPr>
                      <a:r>
                        <a:rPr lang="en-US" sz="1200" dirty="0">
                          <a:effectLst/>
                        </a:rPr>
                        <a:t> </a:t>
                      </a:r>
                      <a:endParaRPr lang="en-US" sz="1200" dirty="0">
                        <a:solidFill>
                          <a:schemeClr val="bg1"/>
                        </a:solidFill>
                        <a:effectLst/>
                        <a:latin typeface="Cambria"/>
                        <a:ea typeface="Cambria"/>
                        <a:cs typeface="Times New Roman"/>
                      </a:endParaRPr>
                    </a:p>
                  </a:txBody>
                  <a:tcPr marL="68580" marR="68580" marT="0" marB="0" anchor="ctr">
                    <a:solidFill>
                      <a:schemeClr val="accent1"/>
                    </a:solidFill>
                  </a:tcPr>
                </a:tc>
                <a:tc>
                  <a:txBody>
                    <a:bodyPr/>
                    <a:lstStyle/>
                    <a:p>
                      <a:pPr marL="0" marR="0" algn="ctr">
                        <a:spcBef>
                          <a:spcPts val="0"/>
                        </a:spcBef>
                        <a:spcAft>
                          <a:spcPts val="0"/>
                        </a:spcAft>
                      </a:pPr>
                      <a:r>
                        <a:rPr lang="en-US" sz="1200" b="0" dirty="0">
                          <a:solidFill>
                            <a:schemeClr val="bg1"/>
                          </a:solidFill>
                          <a:effectLst/>
                        </a:rPr>
                        <a:t>No Evidence</a:t>
                      </a:r>
                      <a:endParaRPr lang="en-US" sz="1200" b="0" dirty="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c>
                  <a:txBody>
                    <a:bodyPr/>
                    <a:lstStyle/>
                    <a:p>
                      <a:pPr marL="0" marR="0" algn="ctr">
                        <a:spcBef>
                          <a:spcPts val="0"/>
                        </a:spcBef>
                        <a:spcAft>
                          <a:spcPts val="0"/>
                        </a:spcAft>
                      </a:pPr>
                      <a:r>
                        <a:rPr lang="en-US" sz="1200" b="0" dirty="0">
                          <a:solidFill>
                            <a:schemeClr val="bg1"/>
                          </a:solidFill>
                          <a:effectLst/>
                        </a:rPr>
                        <a:t>Some Evidence</a:t>
                      </a:r>
                      <a:endParaRPr lang="en-US" sz="1200" b="0" dirty="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c>
                  <a:txBody>
                    <a:bodyPr/>
                    <a:lstStyle/>
                    <a:p>
                      <a:pPr marL="0" marR="0" algn="ctr">
                        <a:spcBef>
                          <a:spcPts val="0"/>
                        </a:spcBef>
                        <a:spcAft>
                          <a:spcPts val="0"/>
                        </a:spcAft>
                      </a:pPr>
                      <a:r>
                        <a:rPr lang="en-US" sz="1200" b="0" dirty="0">
                          <a:solidFill>
                            <a:schemeClr val="bg1"/>
                          </a:solidFill>
                          <a:effectLst/>
                        </a:rPr>
                        <a:t>Substantial Evidence</a:t>
                      </a:r>
                      <a:endParaRPr lang="en-US" sz="1200" b="0" dirty="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r>
              <a:tr h="944880">
                <a:tc>
                  <a:txBody>
                    <a:bodyPr/>
                    <a:lstStyle/>
                    <a:p>
                      <a:pPr marL="0" marR="0">
                        <a:spcBef>
                          <a:spcPts val="0"/>
                        </a:spcBef>
                        <a:spcAft>
                          <a:spcPts val="0"/>
                        </a:spcAft>
                      </a:pPr>
                      <a:r>
                        <a:rPr lang="en-US" sz="1200" dirty="0">
                          <a:effectLst/>
                        </a:rPr>
                        <a:t>Articulates an educational philosophy that includes at least one theory of teaching and </a:t>
                      </a:r>
                      <a:r>
                        <a:rPr lang="en-US" sz="1200" dirty="0" smtClean="0">
                          <a:effectLst/>
                        </a:rPr>
                        <a:t>learning</a:t>
                      </a:r>
                    </a:p>
                  </a:txBody>
                  <a:tcPr marL="68580" marR="68580" marT="0" marB="0" anchor="ctr">
                    <a:solidFill>
                      <a:schemeClr val="accent1"/>
                    </a:solidFill>
                  </a:tcPr>
                </a:tc>
                <a:tc>
                  <a:txBody>
                    <a:bodyPr/>
                    <a:lstStyle/>
                    <a:p>
                      <a:pPr marL="0" marR="0" algn="ctr">
                        <a:spcBef>
                          <a:spcPts val="0"/>
                        </a:spcBef>
                        <a:spcAft>
                          <a:spcPts val="0"/>
                        </a:spcAft>
                      </a:pPr>
                      <a:r>
                        <a:rPr lang="en-US" sz="1200" dirty="0">
                          <a:effectLst/>
                        </a:rPr>
                        <a:t>No Evidence</a:t>
                      </a:r>
                      <a:endParaRPr lang="en-US" sz="1200" dirty="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c>
                  <a:txBody>
                    <a:bodyPr/>
                    <a:lstStyle/>
                    <a:p>
                      <a:pPr marL="0" marR="0" algn="ctr">
                        <a:spcBef>
                          <a:spcPts val="0"/>
                        </a:spcBef>
                        <a:spcAft>
                          <a:spcPts val="0"/>
                        </a:spcAft>
                      </a:pPr>
                      <a:r>
                        <a:rPr lang="en-US" sz="1200" dirty="0">
                          <a:effectLst/>
                        </a:rPr>
                        <a:t>Some Evidence</a:t>
                      </a:r>
                      <a:endParaRPr lang="en-US" sz="1200" dirty="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c>
                  <a:txBody>
                    <a:bodyPr/>
                    <a:lstStyle/>
                    <a:p>
                      <a:pPr marL="0" marR="0" algn="ctr">
                        <a:spcBef>
                          <a:spcPts val="0"/>
                        </a:spcBef>
                        <a:spcAft>
                          <a:spcPts val="0"/>
                        </a:spcAft>
                      </a:pPr>
                      <a:r>
                        <a:rPr lang="en-US" sz="1200">
                          <a:effectLst/>
                        </a:rPr>
                        <a:t>Substantial Evidence</a:t>
                      </a:r>
                      <a:endParaRPr lang="en-US" sz="120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r>
              <a:tr h="995787">
                <a:tc>
                  <a:txBody>
                    <a:bodyPr/>
                    <a:lstStyle/>
                    <a:p>
                      <a:pPr marL="0" marR="0">
                        <a:spcBef>
                          <a:spcPts val="10"/>
                        </a:spcBef>
                        <a:spcAft>
                          <a:spcPts val="10"/>
                        </a:spcAft>
                      </a:pPr>
                      <a:r>
                        <a:rPr lang="en-US" sz="1200" dirty="0">
                          <a:effectLst/>
                        </a:rPr>
                        <a:t>Applies age-appropriate application of teaching and learning theory within a cultural and community context </a:t>
                      </a:r>
                    </a:p>
                    <a:p>
                      <a:pPr marL="0" marR="0">
                        <a:spcBef>
                          <a:spcPts val="0"/>
                        </a:spcBef>
                        <a:spcAft>
                          <a:spcPts val="0"/>
                        </a:spcAft>
                      </a:pPr>
                      <a:r>
                        <a:rPr lang="en-US" sz="1200" dirty="0">
                          <a:effectLst/>
                        </a:rPr>
                        <a:t> </a:t>
                      </a:r>
                      <a:endParaRPr lang="en-US" sz="1200" dirty="0">
                        <a:solidFill>
                          <a:schemeClr val="bg1"/>
                        </a:solidFill>
                        <a:effectLst/>
                        <a:latin typeface="Cambria"/>
                        <a:ea typeface="Cambria"/>
                        <a:cs typeface="Times New Roman"/>
                      </a:endParaRPr>
                    </a:p>
                  </a:txBody>
                  <a:tcPr marL="68580" marR="68580" marT="0" marB="0" anchor="ctr">
                    <a:solidFill>
                      <a:schemeClr val="accent1"/>
                    </a:solidFill>
                  </a:tcPr>
                </a:tc>
                <a:tc>
                  <a:txBody>
                    <a:bodyPr/>
                    <a:lstStyle/>
                    <a:p>
                      <a:pPr marL="0" marR="0" algn="ctr">
                        <a:spcBef>
                          <a:spcPts val="0"/>
                        </a:spcBef>
                        <a:spcAft>
                          <a:spcPts val="0"/>
                        </a:spcAft>
                      </a:pPr>
                      <a:r>
                        <a:rPr lang="en-US" sz="1200" dirty="0">
                          <a:effectLst/>
                        </a:rPr>
                        <a:t>No Evidence</a:t>
                      </a:r>
                      <a:endParaRPr lang="en-US" sz="1200" dirty="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c>
                  <a:txBody>
                    <a:bodyPr/>
                    <a:lstStyle/>
                    <a:p>
                      <a:pPr marL="0" marR="0" algn="ctr">
                        <a:spcBef>
                          <a:spcPts val="0"/>
                        </a:spcBef>
                        <a:spcAft>
                          <a:spcPts val="0"/>
                        </a:spcAft>
                      </a:pPr>
                      <a:r>
                        <a:rPr lang="en-US" sz="1200" dirty="0">
                          <a:effectLst/>
                        </a:rPr>
                        <a:t>Some Evidence</a:t>
                      </a:r>
                      <a:endParaRPr lang="en-US" sz="1200" dirty="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c>
                  <a:txBody>
                    <a:bodyPr/>
                    <a:lstStyle/>
                    <a:p>
                      <a:pPr marL="0" marR="0" algn="ctr">
                        <a:spcBef>
                          <a:spcPts val="0"/>
                        </a:spcBef>
                        <a:spcAft>
                          <a:spcPts val="0"/>
                        </a:spcAft>
                      </a:pPr>
                      <a:r>
                        <a:rPr lang="en-US" sz="1200" dirty="0">
                          <a:effectLst/>
                        </a:rPr>
                        <a:t>Substantial Evidence</a:t>
                      </a:r>
                      <a:endParaRPr lang="en-US" sz="1200" dirty="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r>
              <a:tr h="1362023">
                <a:tc>
                  <a:txBody>
                    <a:bodyPr/>
                    <a:lstStyle/>
                    <a:p>
                      <a:pPr marL="0" marR="0">
                        <a:spcBef>
                          <a:spcPts val="10"/>
                        </a:spcBef>
                        <a:spcAft>
                          <a:spcPts val="10"/>
                        </a:spcAft>
                      </a:pPr>
                      <a:r>
                        <a:rPr lang="en-US" sz="1200" dirty="0">
                          <a:effectLst/>
                        </a:rPr>
                        <a:t>Uses knowledge of teaching and learning theories to depict respectful, supportive and challenging learning environments </a:t>
                      </a:r>
                    </a:p>
                    <a:p>
                      <a:pPr marL="0" marR="0">
                        <a:spcBef>
                          <a:spcPts val="10"/>
                        </a:spcBef>
                        <a:spcAft>
                          <a:spcPts val="10"/>
                        </a:spcAft>
                      </a:pPr>
                      <a:r>
                        <a:rPr lang="en-US" sz="1200" dirty="0">
                          <a:effectLst/>
                        </a:rPr>
                        <a:t> </a:t>
                      </a:r>
                      <a:endParaRPr lang="en-US" sz="1200" dirty="0">
                        <a:solidFill>
                          <a:schemeClr val="bg1"/>
                        </a:solidFill>
                        <a:effectLst/>
                        <a:latin typeface="Cambria"/>
                        <a:ea typeface="Cambria"/>
                        <a:cs typeface="Times New Roman"/>
                      </a:endParaRPr>
                    </a:p>
                  </a:txBody>
                  <a:tcPr marL="68580" marR="68580" marT="0" marB="0" anchor="ctr">
                    <a:solidFill>
                      <a:schemeClr val="accent1"/>
                    </a:solidFill>
                  </a:tcPr>
                </a:tc>
                <a:tc>
                  <a:txBody>
                    <a:bodyPr/>
                    <a:lstStyle/>
                    <a:p>
                      <a:pPr marL="0" marR="0" algn="ctr">
                        <a:spcBef>
                          <a:spcPts val="0"/>
                        </a:spcBef>
                        <a:spcAft>
                          <a:spcPts val="0"/>
                        </a:spcAft>
                      </a:pPr>
                      <a:r>
                        <a:rPr lang="en-US" sz="1200">
                          <a:effectLst/>
                        </a:rPr>
                        <a:t>No Evidence</a:t>
                      </a:r>
                      <a:endParaRPr lang="en-US" sz="120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c>
                  <a:txBody>
                    <a:bodyPr/>
                    <a:lstStyle/>
                    <a:p>
                      <a:pPr marL="0" marR="0" algn="ctr">
                        <a:spcBef>
                          <a:spcPts val="0"/>
                        </a:spcBef>
                        <a:spcAft>
                          <a:spcPts val="0"/>
                        </a:spcAft>
                      </a:pPr>
                      <a:r>
                        <a:rPr lang="en-US" sz="1200">
                          <a:effectLst/>
                        </a:rPr>
                        <a:t>Some Evidence</a:t>
                      </a:r>
                      <a:endParaRPr lang="en-US" sz="120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c>
                  <a:txBody>
                    <a:bodyPr/>
                    <a:lstStyle/>
                    <a:p>
                      <a:pPr marL="0" marR="0" algn="ctr">
                        <a:spcBef>
                          <a:spcPts val="0"/>
                        </a:spcBef>
                        <a:spcAft>
                          <a:spcPts val="0"/>
                        </a:spcAft>
                      </a:pPr>
                      <a:r>
                        <a:rPr lang="en-US" sz="1200" dirty="0">
                          <a:effectLst/>
                        </a:rPr>
                        <a:t>Substantial Evidence</a:t>
                      </a:r>
                      <a:endParaRPr lang="en-US" sz="1200" dirty="0">
                        <a:solidFill>
                          <a:schemeClr val="bg1"/>
                        </a:solidFill>
                        <a:effectLst/>
                        <a:latin typeface="Cambria"/>
                        <a:ea typeface="Cambria"/>
                        <a:cs typeface="Times New Roman"/>
                      </a:endParaRPr>
                    </a:p>
                  </a:txBody>
                  <a:tcPr marL="68580" marR="68580" marT="0" marB="0"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3188650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Cabin</a:t>
            </a:r>
            <a:endParaRPr lang="en-US" sz="7200" dirty="0">
              <a:solidFill>
                <a:schemeClr val="bg1"/>
              </a:solidFill>
            </a:endParaRPr>
          </a:p>
        </p:txBody>
      </p:sp>
    </p:spTree>
    <p:extLst>
      <p:ext uri="{BB962C8B-B14F-4D97-AF65-F5344CB8AC3E}">
        <p14:creationId xmlns:p14="http://schemas.microsoft.com/office/powerpoint/2010/main" val="28268571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Duck</a:t>
            </a:r>
            <a:endParaRPr lang="en-US" sz="7200" dirty="0">
              <a:solidFill>
                <a:schemeClr val="bg1"/>
              </a:solidFill>
            </a:endParaRPr>
          </a:p>
        </p:txBody>
      </p:sp>
    </p:spTree>
    <p:extLst>
      <p:ext uri="{BB962C8B-B14F-4D97-AF65-F5344CB8AC3E}">
        <p14:creationId xmlns:p14="http://schemas.microsoft.com/office/powerpoint/2010/main" val="8515428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Anger</a:t>
            </a:r>
            <a:endParaRPr lang="en-US" sz="7200" dirty="0">
              <a:solidFill>
                <a:schemeClr val="bg1"/>
              </a:solidFill>
            </a:endParaRPr>
          </a:p>
        </p:txBody>
      </p:sp>
    </p:spTree>
    <p:extLst>
      <p:ext uri="{BB962C8B-B14F-4D97-AF65-F5344CB8AC3E}">
        <p14:creationId xmlns:p14="http://schemas.microsoft.com/office/powerpoint/2010/main" val="34976331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Place</a:t>
            </a:r>
            <a:endParaRPr lang="en-US" sz="7200" dirty="0">
              <a:solidFill>
                <a:schemeClr val="bg1"/>
              </a:solidFill>
            </a:endParaRPr>
          </a:p>
        </p:txBody>
      </p:sp>
    </p:spTree>
    <p:extLst>
      <p:ext uri="{BB962C8B-B14F-4D97-AF65-F5344CB8AC3E}">
        <p14:creationId xmlns:p14="http://schemas.microsoft.com/office/powerpoint/2010/main" val="41137750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Gun</a:t>
            </a:r>
            <a:endParaRPr lang="en-US" sz="7200" dirty="0">
              <a:solidFill>
                <a:schemeClr val="bg1"/>
              </a:solidFill>
            </a:endParaRPr>
          </a:p>
        </p:txBody>
      </p:sp>
    </p:spTree>
    <p:extLst>
      <p:ext uri="{BB962C8B-B14F-4D97-AF65-F5344CB8AC3E}">
        <p14:creationId xmlns:p14="http://schemas.microsoft.com/office/powerpoint/2010/main" val="34444731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Data</a:t>
            </a:r>
            <a:endParaRPr lang="en-US" sz="7200" dirty="0">
              <a:solidFill>
                <a:schemeClr val="bg1"/>
              </a:solidFill>
            </a:endParaRPr>
          </a:p>
        </p:txBody>
      </p:sp>
    </p:spTree>
    <p:extLst>
      <p:ext uri="{BB962C8B-B14F-4D97-AF65-F5344CB8AC3E}">
        <p14:creationId xmlns:p14="http://schemas.microsoft.com/office/powerpoint/2010/main" val="18142834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Land</a:t>
            </a:r>
            <a:endParaRPr lang="en-US" sz="7200" dirty="0">
              <a:solidFill>
                <a:schemeClr val="bg1"/>
              </a:solidFill>
            </a:endParaRPr>
          </a:p>
        </p:txBody>
      </p:sp>
    </p:spTree>
    <p:extLst>
      <p:ext uri="{BB962C8B-B14F-4D97-AF65-F5344CB8AC3E}">
        <p14:creationId xmlns:p14="http://schemas.microsoft.com/office/powerpoint/2010/main" val="29540912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Hard</a:t>
            </a:r>
            <a:endParaRPr lang="en-US" sz="7200" dirty="0">
              <a:solidFill>
                <a:schemeClr val="bg1"/>
              </a:solidFill>
            </a:endParaRPr>
          </a:p>
        </p:txBody>
      </p:sp>
    </p:spTree>
    <p:extLst>
      <p:ext uri="{BB962C8B-B14F-4D97-AF65-F5344CB8AC3E}">
        <p14:creationId xmlns:p14="http://schemas.microsoft.com/office/powerpoint/2010/main" val="10582811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Feet</a:t>
            </a:r>
            <a:endParaRPr lang="en-US" sz="7200" dirty="0">
              <a:solidFill>
                <a:schemeClr val="bg1"/>
              </a:solidFill>
            </a:endParaRPr>
          </a:p>
        </p:txBody>
      </p:sp>
    </p:spTree>
    <p:extLst>
      <p:ext uri="{BB962C8B-B14F-4D97-AF65-F5344CB8AC3E}">
        <p14:creationId xmlns:p14="http://schemas.microsoft.com/office/powerpoint/2010/main" val="41681306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Spoon</a:t>
            </a:r>
            <a:endParaRPr lang="en-US" sz="7200" dirty="0">
              <a:solidFill>
                <a:schemeClr val="bg1"/>
              </a:solidFill>
            </a:endParaRPr>
          </a:p>
        </p:txBody>
      </p:sp>
    </p:spTree>
    <p:extLst>
      <p:ext uri="{BB962C8B-B14F-4D97-AF65-F5344CB8AC3E}">
        <p14:creationId xmlns:p14="http://schemas.microsoft.com/office/powerpoint/2010/main" val="2597562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Standards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9533826"/>
              </p:ext>
            </p:extLst>
          </p:nvPr>
        </p:nvGraphicFramePr>
        <p:xfrm>
          <a:off x="1009650" y="1806575"/>
          <a:ext cx="7124700" cy="2656840"/>
        </p:xfrm>
        <a:graphic>
          <a:graphicData uri="http://schemas.openxmlformats.org/drawingml/2006/table">
            <a:tbl>
              <a:tblPr firstRow="1" bandRow="1">
                <a:tableStyleId>{5C22544A-7EE6-4342-B048-85BDC9FD1C3A}</a:tableStyleId>
              </a:tblPr>
              <a:tblGrid>
                <a:gridCol w="2952750"/>
                <a:gridCol w="4171950"/>
              </a:tblGrid>
              <a:tr h="370840">
                <a:tc>
                  <a:txBody>
                    <a:bodyPr/>
                    <a:lstStyle/>
                    <a:p>
                      <a:r>
                        <a:rPr lang="en-US" dirty="0" smtClean="0"/>
                        <a:t>Goals</a:t>
                      </a:r>
                      <a:endParaRPr lang="en-US" dirty="0"/>
                    </a:p>
                  </a:txBody>
                  <a:tcPr/>
                </a:tc>
                <a:tc>
                  <a:txBody>
                    <a:bodyPr/>
                    <a:lstStyle/>
                    <a:p>
                      <a:r>
                        <a:rPr lang="en-US" dirty="0" smtClean="0"/>
                        <a:t>Practices</a:t>
                      </a:r>
                      <a:endParaRPr lang="en-US" dirty="0"/>
                    </a:p>
                  </a:txBody>
                  <a:tcPr/>
                </a:tc>
              </a:tr>
              <a:tr h="370840">
                <a:tc>
                  <a:txBody>
                    <a:bodyPr/>
                    <a:lstStyle/>
                    <a:p>
                      <a:pPr marL="285750" indent="-285750">
                        <a:buFontTx/>
                        <a:buChar char="-"/>
                      </a:pPr>
                      <a:r>
                        <a:rPr lang="en-US" dirty="0" smtClean="0"/>
                        <a:t>Respectful</a:t>
                      </a:r>
                      <a:r>
                        <a:rPr lang="en-US" baseline="0" dirty="0" smtClean="0"/>
                        <a:t> Interaction</a:t>
                      </a:r>
                    </a:p>
                    <a:p>
                      <a:pPr marL="285750" indent="-285750">
                        <a:buFontTx/>
                        <a:buChar char="-"/>
                      </a:pPr>
                      <a:r>
                        <a:rPr lang="en-US" baseline="0" dirty="0" smtClean="0"/>
                        <a:t>Inclusion of Diverse Perspectives</a:t>
                      </a:r>
                    </a:p>
                    <a:p>
                      <a:pPr marL="285750" indent="-285750">
                        <a:buFontTx/>
                        <a:buChar char="-"/>
                      </a:pPr>
                      <a:r>
                        <a:rPr lang="en-US" baseline="0" dirty="0" smtClean="0"/>
                        <a:t>Active Participation</a:t>
                      </a:r>
                    </a:p>
                    <a:p>
                      <a:pPr marL="285750" indent="-285750">
                        <a:buFontTx/>
                        <a:buChar char="-"/>
                      </a:pPr>
                      <a:endParaRPr lang="en-US" baseline="0" dirty="0" smtClean="0"/>
                    </a:p>
                    <a:p>
                      <a:pPr marL="285750" indent="-285750">
                        <a:buFontTx/>
                        <a:buChar char="-"/>
                      </a:pPr>
                      <a:endParaRPr lang="en-US" dirty="0"/>
                    </a:p>
                  </a:txBody>
                  <a:tcPr/>
                </a:tc>
                <a:tc>
                  <a:txBody>
                    <a:bodyPr/>
                    <a:lstStyle/>
                    <a:p>
                      <a:pPr marL="285750" indent="-285750">
                        <a:buFontTx/>
                        <a:buChar char="-"/>
                      </a:pPr>
                      <a:r>
                        <a:rPr lang="en-US" dirty="0" smtClean="0"/>
                        <a:t>Allow time for reflection</a:t>
                      </a:r>
                    </a:p>
                    <a:p>
                      <a:pPr marL="285750" indent="-285750">
                        <a:buFontTx/>
                        <a:buChar char="-"/>
                      </a:pPr>
                      <a:r>
                        <a:rPr lang="en-US" dirty="0" smtClean="0"/>
                        <a:t>Distinguish facts from opinions in discussion</a:t>
                      </a:r>
                    </a:p>
                    <a:p>
                      <a:pPr marL="285750" indent="-285750">
                        <a:buFontTx/>
                        <a:buChar char="-"/>
                      </a:pPr>
                      <a:r>
                        <a:rPr lang="en-US" dirty="0" smtClean="0"/>
                        <a:t>Use</a:t>
                      </a:r>
                      <a:r>
                        <a:rPr lang="en-US" baseline="0" dirty="0" smtClean="0"/>
                        <a:t> moderation judiciously to balance between free-flowing conversation and domination</a:t>
                      </a:r>
                    </a:p>
                    <a:p>
                      <a:pPr marL="285750" indent="-285750">
                        <a:buFontTx/>
                        <a:buChar char="-"/>
                      </a:pPr>
                      <a:r>
                        <a:rPr lang="en-US" baseline="0" dirty="0" smtClean="0"/>
                        <a:t>Come to class prepared</a:t>
                      </a:r>
                    </a:p>
                    <a:p>
                      <a:pPr marL="285750" indent="-285750">
                        <a:buFontTx/>
                        <a:buChar char="-"/>
                      </a:pPr>
                      <a:r>
                        <a:rPr lang="en-US" baseline="0" dirty="0" smtClean="0"/>
                        <a:t>Be respectful</a:t>
                      </a:r>
                      <a:endParaRPr lang="en-US" dirty="0"/>
                    </a:p>
                  </a:txBody>
                  <a:tcPr/>
                </a:tc>
              </a:tr>
            </a:tbl>
          </a:graphicData>
        </a:graphic>
      </p:graphicFrame>
    </p:spTree>
    <p:extLst>
      <p:ext uri="{BB962C8B-B14F-4D97-AF65-F5344CB8AC3E}">
        <p14:creationId xmlns:p14="http://schemas.microsoft.com/office/powerpoint/2010/main" val="2385063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Loud</a:t>
            </a:r>
            <a:endParaRPr lang="en-US" sz="7200" dirty="0">
              <a:solidFill>
                <a:schemeClr val="bg1"/>
              </a:solidFill>
            </a:endParaRPr>
          </a:p>
        </p:txBody>
      </p:sp>
    </p:spTree>
    <p:extLst>
      <p:ext uri="{BB962C8B-B14F-4D97-AF65-F5344CB8AC3E}">
        <p14:creationId xmlns:p14="http://schemas.microsoft.com/office/powerpoint/2010/main" val="41337792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Heart</a:t>
            </a:r>
            <a:endParaRPr lang="en-US" sz="7200" dirty="0">
              <a:solidFill>
                <a:schemeClr val="bg1"/>
              </a:solidFill>
            </a:endParaRPr>
          </a:p>
        </p:txBody>
      </p:sp>
    </p:spTree>
    <p:extLst>
      <p:ext uri="{BB962C8B-B14F-4D97-AF65-F5344CB8AC3E}">
        <p14:creationId xmlns:p14="http://schemas.microsoft.com/office/powerpoint/2010/main" val="8605336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Memory Theory	</a:t>
            </a:r>
            <a:endParaRPr lang="en-US" dirty="0"/>
          </a:p>
        </p:txBody>
      </p:sp>
      <p:sp>
        <p:nvSpPr>
          <p:cNvPr id="3" name="Content Placeholder 2"/>
          <p:cNvSpPr>
            <a:spLocks noGrp="1"/>
          </p:cNvSpPr>
          <p:nvPr>
            <p:ph idx="1"/>
          </p:nvPr>
        </p:nvSpPr>
        <p:spPr/>
        <p:txBody>
          <a:bodyPr/>
          <a:lstStyle/>
          <a:p>
            <a:pPr marL="0" indent="0">
              <a:buNone/>
            </a:pPr>
            <a:r>
              <a:rPr lang="en-US" dirty="0" smtClean="0"/>
              <a:t>Miller (1957) The Magical Number Seven, Plus or Minus Two: Some Limits on Our Capacity for Processing Information</a:t>
            </a:r>
          </a:p>
          <a:p>
            <a:endParaRPr lang="en-US" dirty="0"/>
          </a:p>
          <a:p>
            <a:r>
              <a:rPr lang="en-US" dirty="0" smtClean="0"/>
              <a:t>Differentiation of Inputs of a single characteristic (loudness, pitch, taste, shades of </a:t>
            </a:r>
            <a:r>
              <a:rPr lang="en-US" dirty="0"/>
              <a:t>grey) (</a:t>
            </a:r>
            <a:r>
              <a:rPr lang="en-US" dirty="0" smtClean="0"/>
              <a:t>7±2)</a:t>
            </a:r>
          </a:p>
          <a:p>
            <a:r>
              <a:rPr lang="en-US" dirty="0" smtClean="0"/>
              <a:t>Memorization of “bits” of information </a:t>
            </a:r>
            <a:r>
              <a:rPr lang="en-US" dirty="0"/>
              <a:t>(7±2)</a:t>
            </a:r>
          </a:p>
          <a:p>
            <a:r>
              <a:rPr lang="en-US" dirty="0" smtClean="0"/>
              <a:t>“Bits” could be recoded into “chunks”</a:t>
            </a:r>
            <a:endParaRPr lang="en-US" dirty="0"/>
          </a:p>
        </p:txBody>
      </p:sp>
    </p:spTree>
    <p:extLst>
      <p:ext uri="{BB962C8B-B14F-4D97-AF65-F5344CB8AC3E}">
        <p14:creationId xmlns:p14="http://schemas.microsoft.com/office/powerpoint/2010/main" val="15365956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Recoding Binary Data into Chunks</a:t>
            </a:r>
            <a:endParaRPr lang="en-US" dirty="0"/>
          </a:p>
        </p:txBody>
      </p:sp>
      <p:pic>
        <p:nvPicPr>
          <p:cNvPr id="5" name="Picture 4"/>
          <p:cNvPicPr>
            <a:picLocks noChangeAspect="1"/>
          </p:cNvPicPr>
          <p:nvPr/>
        </p:nvPicPr>
        <p:blipFill>
          <a:blip r:embed="rId2"/>
          <a:stretch>
            <a:fillRect/>
          </a:stretch>
        </p:blipFill>
        <p:spPr>
          <a:xfrm>
            <a:off x="985345" y="2057400"/>
            <a:ext cx="7328718" cy="3168650"/>
          </a:xfrm>
          <a:prstGeom prst="rect">
            <a:avLst/>
          </a:prstGeom>
        </p:spPr>
      </p:pic>
    </p:spTree>
    <p:extLst>
      <p:ext uri="{BB962C8B-B14F-4D97-AF65-F5344CB8AC3E}">
        <p14:creationId xmlns:p14="http://schemas.microsoft.com/office/powerpoint/2010/main" val="26177705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Barn</a:t>
            </a:r>
            <a:endParaRPr lang="en-US" sz="7200" dirty="0">
              <a:solidFill>
                <a:schemeClr val="bg1"/>
              </a:solidFill>
            </a:endParaRPr>
          </a:p>
        </p:txBody>
      </p:sp>
    </p:spTree>
    <p:extLst>
      <p:ext uri="{BB962C8B-B14F-4D97-AF65-F5344CB8AC3E}">
        <p14:creationId xmlns:p14="http://schemas.microsoft.com/office/powerpoint/2010/main" val="40330640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Engine</a:t>
            </a:r>
            <a:endParaRPr lang="en-US" sz="7200" dirty="0">
              <a:solidFill>
                <a:schemeClr val="bg1"/>
              </a:solidFill>
            </a:endParaRPr>
          </a:p>
        </p:txBody>
      </p:sp>
    </p:spTree>
    <p:extLst>
      <p:ext uri="{BB962C8B-B14F-4D97-AF65-F5344CB8AC3E}">
        <p14:creationId xmlns:p14="http://schemas.microsoft.com/office/powerpoint/2010/main" val="2422945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Bay</a:t>
            </a:r>
            <a:endParaRPr lang="en-US" sz="7200" dirty="0">
              <a:solidFill>
                <a:schemeClr val="bg1"/>
              </a:solidFill>
            </a:endParaRPr>
          </a:p>
        </p:txBody>
      </p:sp>
    </p:spTree>
    <p:extLst>
      <p:ext uri="{BB962C8B-B14F-4D97-AF65-F5344CB8AC3E}">
        <p14:creationId xmlns:p14="http://schemas.microsoft.com/office/powerpoint/2010/main" val="28692126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Fire</a:t>
            </a:r>
            <a:endParaRPr lang="en-US" sz="7200" dirty="0">
              <a:solidFill>
                <a:schemeClr val="bg1"/>
              </a:solidFill>
            </a:endParaRPr>
          </a:p>
        </p:txBody>
      </p:sp>
    </p:spTree>
    <p:extLst>
      <p:ext uri="{BB962C8B-B14F-4D97-AF65-F5344CB8AC3E}">
        <p14:creationId xmlns:p14="http://schemas.microsoft.com/office/powerpoint/2010/main" val="37207655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Ticket</a:t>
            </a:r>
            <a:endParaRPr lang="en-US" sz="7200" dirty="0">
              <a:solidFill>
                <a:schemeClr val="bg1"/>
              </a:solidFill>
            </a:endParaRPr>
          </a:p>
        </p:txBody>
      </p:sp>
    </p:spTree>
    <p:extLst>
      <p:ext uri="{BB962C8B-B14F-4D97-AF65-F5344CB8AC3E}">
        <p14:creationId xmlns:p14="http://schemas.microsoft.com/office/powerpoint/2010/main" val="20394196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Key</a:t>
            </a:r>
            <a:endParaRPr lang="en-US" sz="7200" dirty="0">
              <a:solidFill>
                <a:schemeClr val="bg1"/>
              </a:solidFill>
            </a:endParaRPr>
          </a:p>
        </p:txBody>
      </p:sp>
    </p:spTree>
    <p:extLst>
      <p:ext uri="{BB962C8B-B14F-4D97-AF65-F5344CB8AC3E}">
        <p14:creationId xmlns:p14="http://schemas.microsoft.com/office/powerpoint/2010/main" val="3745941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from Exit Cards</a:t>
            </a:r>
            <a:endParaRPr lang="en-US" dirty="0"/>
          </a:p>
        </p:txBody>
      </p:sp>
      <p:sp>
        <p:nvSpPr>
          <p:cNvPr id="3" name="Content Placeholder 2"/>
          <p:cNvSpPr>
            <a:spLocks noGrp="1"/>
          </p:cNvSpPr>
          <p:nvPr>
            <p:ph idx="1"/>
          </p:nvPr>
        </p:nvSpPr>
        <p:spPr>
          <a:xfrm>
            <a:off x="990600" y="1447800"/>
            <a:ext cx="7125112" cy="4051437"/>
          </a:xfrm>
        </p:spPr>
        <p:txBody>
          <a:bodyPr>
            <a:normAutofit/>
          </a:bodyPr>
          <a:lstStyle/>
          <a:p>
            <a:r>
              <a:rPr lang="en-US" sz="2400" dirty="0" smtClean="0"/>
              <a:t>Many are aware of their role as a listener and a speaker in the class</a:t>
            </a:r>
          </a:p>
          <a:p>
            <a:r>
              <a:rPr lang="en-US" sz="2400" dirty="0" smtClean="0"/>
              <a:t>Learning names</a:t>
            </a:r>
          </a:p>
          <a:p>
            <a:pPr lvl="1"/>
            <a:r>
              <a:rPr lang="en-US" sz="2400" dirty="0" smtClean="0"/>
              <a:t> Community practice of stating your name before you talk</a:t>
            </a:r>
          </a:p>
          <a:p>
            <a:pPr lvl="1"/>
            <a:r>
              <a:rPr lang="en-US" sz="2400" dirty="0" smtClean="0"/>
              <a:t> Changing Seats</a:t>
            </a:r>
          </a:p>
          <a:p>
            <a:r>
              <a:rPr lang="en-US" sz="2400" dirty="0" smtClean="0"/>
              <a:t>Lingering Questions about Course Content</a:t>
            </a:r>
          </a:p>
        </p:txBody>
      </p:sp>
    </p:spTree>
    <p:extLst>
      <p:ext uri="{BB962C8B-B14F-4D97-AF65-F5344CB8AC3E}">
        <p14:creationId xmlns:p14="http://schemas.microsoft.com/office/powerpoint/2010/main" val="64903210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Swallow</a:t>
            </a:r>
            <a:endParaRPr lang="en-US" sz="7200" dirty="0">
              <a:solidFill>
                <a:schemeClr val="bg1"/>
              </a:solidFill>
            </a:endParaRPr>
          </a:p>
        </p:txBody>
      </p:sp>
    </p:spTree>
    <p:extLst>
      <p:ext uri="{BB962C8B-B14F-4D97-AF65-F5344CB8AC3E}">
        <p14:creationId xmlns:p14="http://schemas.microsoft.com/office/powerpoint/2010/main" val="30519908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Hair</a:t>
            </a:r>
            <a:endParaRPr lang="en-US" sz="7200" dirty="0">
              <a:solidFill>
                <a:schemeClr val="bg1"/>
              </a:solidFill>
            </a:endParaRPr>
          </a:p>
        </p:txBody>
      </p:sp>
    </p:spTree>
    <p:extLst>
      <p:ext uri="{BB962C8B-B14F-4D97-AF65-F5344CB8AC3E}">
        <p14:creationId xmlns:p14="http://schemas.microsoft.com/office/powerpoint/2010/main" val="4226812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Green</a:t>
            </a:r>
            <a:endParaRPr lang="en-US" sz="7200" dirty="0">
              <a:solidFill>
                <a:schemeClr val="bg1"/>
              </a:solidFill>
            </a:endParaRPr>
          </a:p>
        </p:txBody>
      </p:sp>
    </p:spTree>
    <p:extLst>
      <p:ext uri="{BB962C8B-B14F-4D97-AF65-F5344CB8AC3E}">
        <p14:creationId xmlns:p14="http://schemas.microsoft.com/office/powerpoint/2010/main" val="28517677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Cabin</a:t>
            </a:r>
            <a:endParaRPr lang="en-US" sz="7200" dirty="0">
              <a:solidFill>
                <a:schemeClr val="bg1"/>
              </a:solidFill>
            </a:endParaRPr>
          </a:p>
        </p:txBody>
      </p:sp>
    </p:spTree>
    <p:extLst>
      <p:ext uri="{BB962C8B-B14F-4D97-AF65-F5344CB8AC3E}">
        <p14:creationId xmlns:p14="http://schemas.microsoft.com/office/powerpoint/2010/main" val="189487452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Duck</a:t>
            </a:r>
            <a:endParaRPr lang="en-US" sz="7200" dirty="0">
              <a:solidFill>
                <a:schemeClr val="bg1"/>
              </a:solidFill>
            </a:endParaRPr>
          </a:p>
        </p:txBody>
      </p:sp>
    </p:spTree>
    <p:extLst>
      <p:ext uri="{BB962C8B-B14F-4D97-AF65-F5344CB8AC3E}">
        <p14:creationId xmlns:p14="http://schemas.microsoft.com/office/powerpoint/2010/main" val="339182543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Anger</a:t>
            </a:r>
            <a:endParaRPr lang="en-US" sz="7200" dirty="0">
              <a:solidFill>
                <a:schemeClr val="bg1"/>
              </a:solidFill>
            </a:endParaRPr>
          </a:p>
        </p:txBody>
      </p:sp>
    </p:spTree>
    <p:extLst>
      <p:ext uri="{BB962C8B-B14F-4D97-AF65-F5344CB8AC3E}">
        <p14:creationId xmlns:p14="http://schemas.microsoft.com/office/powerpoint/2010/main" val="29719817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Place</a:t>
            </a:r>
            <a:endParaRPr lang="en-US" sz="7200" dirty="0">
              <a:solidFill>
                <a:schemeClr val="bg1"/>
              </a:solidFill>
            </a:endParaRPr>
          </a:p>
        </p:txBody>
      </p:sp>
    </p:spTree>
    <p:extLst>
      <p:ext uri="{BB962C8B-B14F-4D97-AF65-F5344CB8AC3E}">
        <p14:creationId xmlns:p14="http://schemas.microsoft.com/office/powerpoint/2010/main" val="10610952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Gun</a:t>
            </a:r>
            <a:endParaRPr lang="en-US" sz="7200" dirty="0">
              <a:solidFill>
                <a:schemeClr val="bg1"/>
              </a:solidFill>
            </a:endParaRPr>
          </a:p>
        </p:txBody>
      </p:sp>
    </p:spTree>
    <p:extLst>
      <p:ext uri="{BB962C8B-B14F-4D97-AF65-F5344CB8AC3E}">
        <p14:creationId xmlns:p14="http://schemas.microsoft.com/office/powerpoint/2010/main" val="374648629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Data</a:t>
            </a:r>
            <a:endParaRPr lang="en-US" sz="7200" dirty="0">
              <a:solidFill>
                <a:schemeClr val="bg1"/>
              </a:solidFill>
            </a:endParaRPr>
          </a:p>
        </p:txBody>
      </p:sp>
    </p:spTree>
    <p:extLst>
      <p:ext uri="{BB962C8B-B14F-4D97-AF65-F5344CB8AC3E}">
        <p14:creationId xmlns:p14="http://schemas.microsoft.com/office/powerpoint/2010/main" val="322980948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Land</a:t>
            </a:r>
            <a:endParaRPr lang="en-US" sz="7200" dirty="0">
              <a:solidFill>
                <a:schemeClr val="bg1"/>
              </a:solidFill>
            </a:endParaRPr>
          </a:p>
        </p:txBody>
      </p:sp>
    </p:spTree>
    <p:extLst>
      <p:ext uri="{BB962C8B-B14F-4D97-AF65-F5344CB8AC3E}">
        <p14:creationId xmlns:p14="http://schemas.microsoft.com/office/powerpoint/2010/main" val="2933927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289333102"/>
              </p:ext>
            </p:extLst>
          </p:nvPr>
        </p:nvGraphicFramePr>
        <p:xfrm>
          <a:off x="1531620" y="914400"/>
          <a:ext cx="6080760" cy="5321266"/>
        </p:xfrm>
        <a:graphic>
          <a:graphicData uri="http://schemas.openxmlformats.org/drawingml/2006/table">
            <a:tbl>
              <a:tblPr firstRow="1" firstCol="1" bandRow="1" bandCol="1">
                <a:tableStyleId>{10A1B5D5-9B99-4C35-A422-299274C87663}</a:tableStyleId>
              </a:tblPr>
              <a:tblGrid>
                <a:gridCol w="3040380"/>
                <a:gridCol w="3040380"/>
              </a:tblGrid>
              <a:tr h="620472">
                <a:tc gridSpan="2">
                  <a:txBody>
                    <a:bodyPr/>
                    <a:lstStyle/>
                    <a:p>
                      <a:pPr marL="0" marR="0" algn="ctr">
                        <a:spcBef>
                          <a:spcPts val="0"/>
                        </a:spcBef>
                        <a:spcAft>
                          <a:spcPts val="0"/>
                        </a:spcAft>
                      </a:pPr>
                      <a:r>
                        <a:rPr lang="en-US" sz="2800" dirty="0" smtClean="0">
                          <a:effectLst/>
                        </a:rPr>
                        <a:t>Tentative Calendar</a:t>
                      </a:r>
                      <a:endParaRPr lang="en-US" sz="2800" dirty="0">
                        <a:effectLst/>
                        <a:latin typeface="Cambria"/>
                        <a:ea typeface="Cambria"/>
                        <a:cs typeface="Times New Roman"/>
                      </a:endParaRPr>
                    </a:p>
                  </a:txBody>
                  <a:tcPr marL="68580" marR="68580" marT="0" marB="0"/>
                </a:tc>
                <a:tc hMerge="1">
                  <a:txBody>
                    <a:bodyPr/>
                    <a:lstStyle/>
                    <a:p>
                      <a:pPr marL="0" marR="0">
                        <a:spcBef>
                          <a:spcPts val="0"/>
                        </a:spcBef>
                        <a:spcAft>
                          <a:spcPts val="0"/>
                        </a:spcAft>
                      </a:pPr>
                      <a:endParaRPr lang="en-US" sz="1200" dirty="0">
                        <a:effectLst/>
                        <a:latin typeface="Cambria"/>
                        <a:ea typeface="Cambria"/>
                        <a:cs typeface="Times New Roman"/>
                      </a:endParaRPr>
                    </a:p>
                  </a:txBody>
                  <a:tcPr marL="68580" marR="68580" marT="0" marB="0"/>
                </a:tc>
              </a:tr>
              <a:tr h="903528">
                <a:tc>
                  <a:txBody>
                    <a:bodyPr/>
                    <a:lstStyle/>
                    <a:p>
                      <a:pPr marL="0" marR="0">
                        <a:spcBef>
                          <a:spcPts val="0"/>
                        </a:spcBef>
                        <a:spcAft>
                          <a:spcPts val="0"/>
                        </a:spcAft>
                      </a:pPr>
                      <a:r>
                        <a:rPr lang="en-US" sz="1200" b="0" dirty="0">
                          <a:effectLst/>
                        </a:rPr>
                        <a:t>7/19</a:t>
                      </a:r>
                    </a:p>
                    <a:p>
                      <a:pPr marL="0" marR="0">
                        <a:spcBef>
                          <a:spcPts val="0"/>
                        </a:spcBef>
                        <a:spcAft>
                          <a:spcPts val="0"/>
                        </a:spcAft>
                      </a:pPr>
                      <a:r>
                        <a:rPr lang="en-US" sz="1200" b="0" dirty="0">
                          <a:effectLst/>
                        </a:rPr>
                        <a:t> </a:t>
                      </a:r>
                    </a:p>
                    <a:p>
                      <a:pPr marL="0" marR="0">
                        <a:spcBef>
                          <a:spcPts val="0"/>
                        </a:spcBef>
                        <a:spcAft>
                          <a:spcPts val="0"/>
                        </a:spcAft>
                      </a:pPr>
                      <a:r>
                        <a:rPr lang="en-US" sz="1200" b="0" dirty="0">
                          <a:effectLst/>
                        </a:rPr>
                        <a:t>Introductions, Course Expectations, Theory</a:t>
                      </a:r>
                      <a:endParaRPr lang="en-US" sz="1200" b="0" dirty="0">
                        <a:effectLst/>
                        <a:latin typeface="Cambria"/>
                        <a:ea typeface="Cambria"/>
                        <a:cs typeface="Times New Roman"/>
                      </a:endParaRPr>
                    </a:p>
                  </a:txBody>
                  <a:tcPr marL="68580" marR="68580" marT="0" marB="0"/>
                </a:tc>
                <a:tc>
                  <a:txBody>
                    <a:bodyPr/>
                    <a:lstStyle/>
                    <a:p>
                      <a:pPr marL="0" marR="0">
                        <a:spcBef>
                          <a:spcPts val="0"/>
                        </a:spcBef>
                        <a:spcAft>
                          <a:spcPts val="0"/>
                        </a:spcAft>
                      </a:pPr>
                      <a:r>
                        <a:rPr lang="en-US" sz="1200" dirty="0">
                          <a:effectLst/>
                        </a:rPr>
                        <a:t>7/21</a:t>
                      </a:r>
                    </a:p>
                    <a:p>
                      <a:pPr marL="0" marR="0">
                        <a:spcBef>
                          <a:spcPts val="0"/>
                        </a:spcBef>
                        <a:spcAft>
                          <a:spcPts val="0"/>
                        </a:spcAft>
                      </a:pPr>
                      <a:r>
                        <a:rPr lang="en-US" sz="1200" dirty="0">
                          <a:effectLst/>
                        </a:rPr>
                        <a:t>Work on Snapshots</a:t>
                      </a:r>
                    </a:p>
                    <a:p>
                      <a:pPr marL="0" marR="0">
                        <a:spcBef>
                          <a:spcPts val="0"/>
                        </a:spcBef>
                        <a:spcAft>
                          <a:spcPts val="0"/>
                        </a:spcAft>
                      </a:pPr>
                      <a:r>
                        <a:rPr lang="en-US" sz="1200" dirty="0" smtClean="0">
                          <a:effectLst/>
                        </a:rPr>
                        <a:t>Classical Learning Theory</a:t>
                      </a:r>
                    </a:p>
                    <a:p>
                      <a:pPr marL="0" marR="0">
                        <a:spcBef>
                          <a:spcPts val="0"/>
                        </a:spcBef>
                        <a:spcAft>
                          <a:spcPts val="0"/>
                        </a:spcAft>
                      </a:pPr>
                      <a:r>
                        <a:rPr lang="en-US" sz="1200" dirty="0" smtClean="0">
                          <a:effectLst/>
                        </a:rPr>
                        <a:t>Behaviorism </a:t>
                      </a:r>
                      <a:endParaRPr lang="en-US" sz="1200" dirty="0">
                        <a:effectLst/>
                      </a:endParaRPr>
                    </a:p>
                  </a:txBody>
                  <a:tcPr marL="68580" marR="68580" marT="0" marB="0"/>
                </a:tc>
              </a:tr>
              <a:tr h="850934">
                <a:tc>
                  <a:txBody>
                    <a:bodyPr/>
                    <a:lstStyle/>
                    <a:p>
                      <a:pPr marL="0" marR="0">
                        <a:spcBef>
                          <a:spcPts val="0"/>
                        </a:spcBef>
                        <a:spcAft>
                          <a:spcPts val="0"/>
                        </a:spcAft>
                      </a:pPr>
                      <a:r>
                        <a:rPr lang="en-US" sz="1200" b="0" dirty="0">
                          <a:effectLst/>
                          <a:latin typeface="+mn-lt"/>
                        </a:rPr>
                        <a:t>7/26</a:t>
                      </a:r>
                    </a:p>
                    <a:p>
                      <a:pPr marL="0" marR="0">
                        <a:spcBef>
                          <a:spcPts val="0"/>
                        </a:spcBef>
                        <a:spcAft>
                          <a:spcPts val="0"/>
                        </a:spcAft>
                      </a:pPr>
                      <a:r>
                        <a:rPr lang="en-US" sz="1200" b="0" dirty="0">
                          <a:effectLst/>
                          <a:latin typeface="+mn-lt"/>
                        </a:rPr>
                        <a:t>Snapshot Draft 1</a:t>
                      </a:r>
                    </a:p>
                    <a:p>
                      <a:pPr marL="0" marR="0">
                        <a:spcBef>
                          <a:spcPts val="0"/>
                        </a:spcBef>
                        <a:spcAft>
                          <a:spcPts val="0"/>
                        </a:spcAft>
                      </a:pPr>
                      <a:r>
                        <a:rPr lang="en-US" sz="1200" b="0" dirty="0" smtClean="0">
                          <a:effectLst/>
                          <a:latin typeface="+mn-lt"/>
                        </a:rPr>
                        <a:t>Procedural </a:t>
                      </a:r>
                      <a:r>
                        <a:rPr lang="en-US" sz="1200" b="0" dirty="0">
                          <a:effectLst/>
                          <a:latin typeface="+mn-lt"/>
                        </a:rPr>
                        <a:t>vs. </a:t>
                      </a:r>
                      <a:r>
                        <a:rPr lang="en-US" sz="1200" b="0" dirty="0" smtClean="0">
                          <a:effectLst/>
                          <a:latin typeface="+mn-lt"/>
                        </a:rPr>
                        <a:t>Conceptual Understanding</a:t>
                      </a:r>
                      <a:endParaRPr lang="en-US" sz="1200" b="0" dirty="0">
                        <a:effectLst/>
                        <a:latin typeface="+mn-lt"/>
                        <a:ea typeface="Cambria"/>
                        <a:cs typeface="Times New Roman"/>
                      </a:endParaRPr>
                    </a:p>
                  </a:txBody>
                  <a:tcPr marL="68580" marR="68580" marT="0" marB="0"/>
                </a:tc>
                <a:tc>
                  <a:txBody>
                    <a:bodyPr/>
                    <a:lstStyle/>
                    <a:p>
                      <a:pPr marL="0" marR="0">
                        <a:spcBef>
                          <a:spcPts val="0"/>
                        </a:spcBef>
                        <a:spcAft>
                          <a:spcPts val="0"/>
                        </a:spcAft>
                      </a:pPr>
                      <a:r>
                        <a:rPr lang="en-US" sz="1200" dirty="0">
                          <a:effectLst/>
                          <a:latin typeface="+mn-lt"/>
                        </a:rPr>
                        <a:t>7/28</a:t>
                      </a:r>
                    </a:p>
                    <a:p>
                      <a:pPr marL="0" marR="0">
                        <a:spcBef>
                          <a:spcPts val="0"/>
                        </a:spcBef>
                        <a:spcAft>
                          <a:spcPts val="0"/>
                        </a:spcAft>
                      </a:pPr>
                      <a:r>
                        <a:rPr lang="en-US" sz="1200" dirty="0" smtClean="0">
                          <a:effectLst/>
                          <a:latin typeface="+mn-lt"/>
                        </a:rPr>
                        <a:t>Work </a:t>
                      </a:r>
                      <a:r>
                        <a:rPr lang="en-US" sz="1200" dirty="0">
                          <a:effectLst/>
                          <a:latin typeface="+mn-lt"/>
                        </a:rPr>
                        <a:t>on Snapshots</a:t>
                      </a:r>
                    </a:p>
                    <a:p>
                      <a:pPr marL="0" marR="0">
                        <a:spcBef>
                          <a:spcPts val="0"/>
                        </a:spcBef>
                        <a:spcAft>
                          <a:spcPts val="0"/>
                        </a:spcAft>
                      </a:pPr>
                      <a:r>
                        <a:rPr lang="en-US" sz="1200" dirty="0">
                          <a:effectLst/>
                          <a:latin typeface="+mn-lt"/>
                        </a:rPr>
                        <a:t>Learning and </a:t>
                      </a:r>
                      <a:r>
                        <a:rPr lang="en-US" sz="1200" dirty="0" smtClean="0">
                          <a:effectLst/>
                          <a:latin typeface="+mn-lt"/>
                        </a:rPr>
                        <a:t>Transfer</a:t>
                      </a:r>
                    </a:p>
                    <a:p>
                      <a:pPr marL="0" marR="0">
                        <a:spcBef>
                          <a:spcPts val="0"/>
                        </a:spcBef>
                        <a:spcAft>
                          <a:spcPts val="0"/>
                        </a:spcAft>
                      </a:pPr>
                      <a:r>
                        <a:rPr lang="en-US" sz="1200" dirty="0" smtClean="0">
                          <a:effectLst/>
                          <a:latin typeface="+mn-lt"/>
                          <a:ea typeface="Cambria"/>
                          <a:cs typeface="Times New Roman"/>
                        </a:rPr>
                        <a:t>Dewey and Realistic</a:t>
                      </a:r>
                      <a:r>
                        <a:rPr lang="en-US" sz="1200" baseline="0" dirty="0" smtClean="0">
                          <a:effectLst/>
                          <a:latin typeface="+mn-lt"/>
                          <a:ea typeface="Cambria"/>
                          <a:cs typeface="Times New Roman"/>
                        </a:rPr>
                        <a:t> Education</a:t>
                      </a:r>
                      <a:endParaRPr lang="en-US" sz="1200" dirty="0">
                        <a:effectLst/>
                        <a:latin typeface="+mn-lt"/>
                        <a:ea typeface="Cambria"/>
                        <a:cs typeface="Times New Roman"/>
                      </a:endParaRPr>
                    </a:p>
                  </a:txBody>
                  <a:tcPr marL="68580" marR="68580" marT="0" marB="0"/>
                </a:tc>
              </a:tr>
              <a:tr h="825466">
                <a:tc>
                  <a:txBody>
                    <a:bodyPr/>
                    <a:lstStyle/>
                    <a:p>
                      <a:pPr marL="0" marR="0">
                        <a:spcBef>
                          <a:spcPts val="0"/>
                        </a:spcBef>
                        <a:spcAft>
                          <a:spcPts val="0"/>
                        </a:spcAft>
                      </a:pPr>
                      <a:r>
                        <a:rPr lang="en-US" sz="1200" b="0" dirty="0">
                          <a:effectLst/>
                        </a:rPr>
                        <a:t>8/2</a:t>
                      </a:r>
                    </a:p>
                    <a:p>
                      <a:pPr marL="0" marR="0">
                        <a:spcBef>
                          <a:spcPts val="0"/>
                        </a:spcBef>
                        <a:spcAft>
                          <a:spcPts val="0"/>
                        </a:spcAft>
                      </a:pPr>
                      <a:r>
                        <a:rPr lang="en-US" sz="1200" b="0" dirty="0">
                          <a:effectLst/>
                        </a:rPr>
                        <a:t>Snapshot Draft 2</a:t>
                      </a:r>
                    </a:p>
                    <a:p>
                      <a:pPr marL="0" marR="0">
                        <a:spcBef>
                          <a:spcPts val="0"/>
                        </a:spcBef>
                        <a:spcAft>
                          <a:spcPts val="0"/>
                        </a:spcAft>
                      </a:pPr>
                      <a:r>
                        <a:rPr lang="en-US" sz="1200" b="0" dirty="0" smtClean="0">
                          <a:effectLst/>
                        </a:rPr>
                        <a:t>Constructivism I</a:t>
                      </a:r>
                      <a:endParaRPr lang="en-US" sz="1200" b="0" dirty="0">
                        <a:effectLst/>
                        <a:latin typeface="Cambria"/>
                        <a:ea typeface="Cambria"/>
                        <a:cs typeface="Times New Roman"/>
                      </a:endParaRPr>
                    </a:p>
                  </a:txBody>
                  <a:tcPr marL="68580" marR="68580" marT="0" marB="0"/>
                </a:tc>
                <a:tc>
                  <a:txBody>
                    <a:bodyPr/>
                    <a:lstStyle/>
                    <a:p>
                      <a:pPr marL="0" marR="0">
                        <a:spcBef>
                          <a:spcPts val="0"/>
                        </a:spcBef>
                        <a:spcAft>
                          <a:spcPts val="0"/>
                        </a:spcAft>
                      </a:pPr>
                      <a:r>
                        <a:rPr lang="en-US" sz="1200" dirty="0">
                          <a:effectLst/>
                        </a:rPr>
                        <a:t>8/4</a:t>
                      </a:r>
                    </a:p>
                    <a:p>
                      <a:pPr marL="0" marR="0">
                        <a:spcBef>
                          <a:spcPts val="0"/>
                        </a:spcBef>
                        <a:spcAft>
                          <a:spcPts val="0"/>
                        </a:spcAft>
                      </a:pPr>
                      <a:r>
                        <a:rPr lang="en-US" sz="1200" dirty="0" smtClean="0">
                          <a:effectLst/>
                        </a:rPr>
                        <a:t>Constructivism II</a:t>
                      </a:r>
                      <a:endParaRPr lang="en-US" sz="1200" dirty="0">
                        <a:effectLst/>
                      </a:endParaRPr>
                    </a:p>
                    <a:p>
                      <a:pPr marL="0" marR="0">
                        <a:spcBef>
                          <a:spcPts val="0"/>
                        </a:spcBef>
                        <a:spcAft>
                          <a:spcPts val="0"/>
                        </a:spcAft>
                      </a:pPr>
                      <a:r>
                        <a:rPr lang="en-US" sz="1200" dirty="0">
                          <a:effectLst/>
                        </a:rPr>
                        <a:t>Group work brainstorm- evaluation criteria</a:t>
                      </a:r>
                      <a:endParaRPr lang="en-US" sz="1200" dirty="0">
                        <a:effectLst/>
                        <a:latin typeface="Cambria"/>
                        <a:ea typeface="Cambria"/>
                        <a:cs typeface="Times New Roman"/>
                      </a:endParaRPr>
                    </a:p>
                  </a:txBody>
                  <a:tcPr marL="68580" marR="68580" marT="0" marB="0"/>
                </a:tc>
              </a:tr>
              <a:tr h="1206466">
                <a:tc>
                  <a:txBody>
                    <a:bodyPr/>
                    <a:lstStyle/>
                    <a:p>
                      <a:pPr marL="0" marR="0">
                        <a:spcBef>
                          <a:spcPts val="0"/>
                        </a:spcBef>
                        <a:spcAft>
                          <a:spcPts val="0"/>
                        </a:spcAft>
                      </a:pPr>
                      <a:r>
                        <a:rPr lang="en-US" sz="1200" b="0">
                          <a:effectLst/>
                        </a:rPr>
                        <a:t>8/9</a:t>
                      </a:r>
                    </a:p>
                    <a:p>
                      <a:pPr marL="0" marR="0">
                        <a:spcBef>
                          <a:spcPts val="0"/>
                        </a:spcBef>
                        <a:spcAft>
                          <a:spcPts val="0"/>
                        </a:spcAft>
                      </a:pPr>
                      <a:r>
                        <a:rPr lang="en-US" sz="1200" b="0">
                          <a:effectLst/>
                        </a:rPr>
                        <a:t>Synthesis Draft Due</a:t>
                      </a:r>
                    </a:p>
                    <a:p>
                      <a:pPr marL="0" marR="0">
                        <a:spcBef>
                          <a:spcPts val="0"/>
                        </a:spcBef>
                        <a:spcAft>
                          <a:spcPts val="0"/>
                        </a:spcAft>
                      </a:pPr>
                      <a:r>
                        <a:rPr lang="en-US" sz="1200" b="0">
                          <a:effectLst/>
                        </a:rPr>
                        <a:t>Response Due</a:t>
                      </a:r>
                    </a:p>
                    <a:p>
                      <a:pPr marL="0" marR="0">
                        <a:spcBef>
                          <a:spcPts val="0"/>
                        </a:spcBef>
                        <a:spcAft>
                          <a:spcPts val="0"/>
                        </a:spcAft>
                      </a:pPr>
                      <a:r>
                        <a:rPr lang="en-US" sz="1200" b="0">
                          <a:effectLst/>
                        </a:rPr>
                        <a:t>Social Learning Theory</a:t>
                      </a:r>
                    </a:p>
                    <a:p>
                      <a:pPr marL="0" marR="0">
                        <a:spcBef>
                          <a:spcPts val="0"/>
                        </a:spcBef>
                        <a:spcAft>
                          <a:spcPts val="0"/>
                        </a:spcAft>
                      </a:pPr>
                      <a:r>
                        <a:rPr lang="en-US" sz="1200" b="0">
                          <a:effectLst/>
                        </a:rPr>
                        <a:t>Work on Presentations</a:t>
                      </a:r>
                      <a:endParaRPr lang="en-US" sz="1200" b="0">
                        <a:effectLst/>
                        <a:latin typeface="Cambria"/>
                        <a:ea typeface="Cambria"/>
                        <a:cs typeface="Times New Roman"/>
                      </a:endParaRPr>
                    </a:p>
                  </a:txBody>
                  <a:tcPr marL="68580" marR="68580" marT="0" marB="0"/>
                </a:tc>
                <a:tc>
                  <a:txBody>
                    <a:bodyPr/>
                    <a:lstStyle/>
                    <a:p>
                      <a:pPr marL="0" marR="0">
                        <a:spcBef>
                          <a:spcPts val="0"/>
                        </a:spcBef>
                        <a:spcAft>
                          <a:spcPts val="0"/>
                        </a:spcAft>
                      </a:pPr>
                      <a:r>
                        <a:rPr lang="en-US" sz="1200" dirty="0">
                          <a:effectLst/>
                        </a:rPr>
                        <a:t>8/11</a:t>
                      </a:r>
                    </a:p>
                    <a:p>
                      <a:pPr marL="0" marR="0">
                        <a:spcBef>
                          <a:spcPts val="0"/>
                        </a:spcBef>
                        <a:spcAft>
                          <a:spcPts val="0"/>
                        </a:spcAft>
                      </a:pPr>
                      <a:r>
                        <a:rPr lang="en-US" sz="1200" dirty="0">
                          <a:effectLst/>
                        </a:rPr>
                        <a:t>Snapshots Due</a:t>
                      </a:r>
                    </a:p>
                    <a:p>
                      <a:pPr marL="0" marR="0">
                        <a:spcBef>
                          <a:spcPts val="0"/>
                        </a:spcBef>
                        <a:spcAft>
                          <a:spcPts val="0"/>
                        </a:spcAft>
                      </a:pPr>
                      <a:r>
                        <a:rPr lang="en-US" sz="1200" dirty="0">
                          <a:effectLst/>
                        </a:rPr>
                        <a:t>Response Due</a:t>
                      </a:r>
                    </a:p>
                    <a:p>
                      <a:pPr marL="0" marR="0">
                        <a:spcBef>
                          <a:spcPts val="0"/>
                        </a:spcBef>
                        <a:spcAft>
                          <a:spcPts val="0"/>
                        </a:spcAft>
                      </a:pPr>
                      <a:r>
                        <a:rPr lang="en-US" sz="1200" dirty="0">
                          <a:effectLst/>
                        </a:rPr>
                        <a:t>Reactions to constructivism</a:t>
                      </a:r>
                    </a:p>
                    <a:p>
                      <a:pPr marL="0" marR="0">
                        <a:spcBef>
                          <a:spcPts val="0"/>
                        </a:spcBef>
                        <a:spcAft>
                          <a:spcPts val="0"/>
                        </a:spcAft>
                      </a:pPr>
                      <a:r>
                        <a:rPr lang="en-US" sz="1200" dirty="0">
                          <a:effectLst/>
                        </a:rPr>
                        <a:t>Work on Presentations</a:t>
                      </a:r>
                      <a:endParaRPr lang="en-US" sz="1200" dirty="0">
                        <a:effectLst/>
                        <a:latin typeface="Cambria"/>
                        <a:ea typeface="Cambria"/>
                        <a:cs typeface="Times New Roman"/>
                      </a:endParaRPr>
                    </a:p>
                  </a:txBody>
                  <a:tcPr marL="68580" marR="68580" marT="0" marB="0"/>
                </a:tc>
              </a:tr>
              <a:tr h="638200">
                <a:tc>
                  <a:txBody>
                    <a:bodyPr/>
                    <a:lstStyle/>
                    <a:p>
                      <a:pPr marL="0" marR="0">
                        <a:spcBef>
                          <a:spcPts val="0"/>
                        </a:spcBef>
                        <a:spcAft>
                          <a:spcPts val="0"/>
                        </a:spcAft>
                      </a:pPr>
                      <a:r>
                        <a:rPr lang="en-US" sz="1200" b="0" dirty="0">
                          <a:effectLst/>
                        </a:rPr>
                        <a:t>8/16</a:t>
                      </a:r>
                    </a:p>
                    <a:p>
                      <a:pPr marL="0" marR="0">
                        <a:spcBef>
                          <a:spcPts val="0"/>
                        </a:spcBef>
                        <a:spcAft>
                          <a:spcPts val="0"/>
                        </a:spcAft>
                      </a:pPr>
                      <a:r>
                        <a:rPr lang="en-US" sz="1200" b="0" dirty="0">
                          <a:effectLst/>
                        </a:rPr>
                        <a:t>Presentation Paper Due</a:t>
                      </a:r>
                    </a:p>
                    <a:p>
                      <a:pPr marL="0" marR="0">
                        <a:spcBef>
                          <a:spcPts val="0"/>
                        </a:spcBef>
                        <a:spcAft>
                          <a:spcPts val="0"/>
                        </a:spcAft>
                      </a:pPr>
                      <a:r>
                        <a:rPr lang="en-US" sz="1200" b="0" dirty="0" smtClean="0">
                          <a:effectLst/>
                        </a:rPr>
                        <a:t>Presentations</a:t>
                      </a:r>
                    </a:p>
                    <a:p>
                      <a:pPr marL="0" marR="0">
                        <a:spcBef>
                          <a:spcPts val="0"/>
                        </a:spcBef>
                        <a:spcAft>
                          <a:spcPts val="0"/>
                        </a:spcAft>
                      </a:pPr>
                      <a:endParaRPr lang="en-US" sz="1200" b="0" dirty="0" smtClean="0">
                        <a:effectLst/>
                      </a:endParaRPr>
                    </a:p>
                    <a:p>
                      <a:pPr marL="0" marR="0">
                        <a:spcBef>
                          <a:spcPts val="0"/>
                        </a:spcBef>
                        <a:spcAft>
                          <a:spcPts val="0"/>
                        </a:spcAft>
                      </a:pPr>
                      <a:endParaRPr lang="en-US" sz="1200" b="0" dirty="0">
                        <a:effectLst/>
                        <a:latin typeface="Cambria"/>
                        <a:ea typeface="Cambria"/>
                        <a:cs typeface="Times New Roman"/>
                      </a:endParaRPr>
                    </a:p>
                  </a:txBody>
                  <a:tcPr marL="68580" marR="68580" marT="0" marB="0"/>
                </a:tc>
                <a:tc>
                  <a:txBody>
                    <a:bodyPr/>
                    <a:lstStyle/>
                    <a:p>
                      <a:pPr marL="0" marR="0">
                        <a:spcBef>
                          <a:spcPts val="0"/>
                        </a:spcBef>
                        <a:spcAft>
                          <a:spcPts val="0"/>
                        </a:spcAft>
                      </a:pPr>
                      <a:r>
                        <a:rPr lang="en-US" sz="1200" dirty="0">
                          <a:effectLst/>
                        </a:rPr>
                        <a:t>8/18</a:t>
                      </a:r>
                    </a:p>
                    <a:p>
                      <a:pPr marL="0" marR="0">
                        <a:spcBef>
                          <a:spcPts val="0"/>
                        </a:spcBef>
                        <a:spcAft>
                          <a:spcPts val="0"/>
                        </a:spcAft>
                      </a:pPr>
                      <a:r>
                        <a:rPr lang="en-US" sz="1200" dirty="0">
                          <a:effectLst/>
                        </a:rPr>
                        <a:t>Synthesis Paper Due</a:t>
                      </a:r>
                    </a:p>
                    <a:p>
                      <a:pPr marL="0" marR="0">
                        <a:spcBef>
                          <a:spcPts val="0"/>
                        </a:spcBef>
                        <a:spcAft>
                          <a:spcPts val="0"/>
                        </a:spcAft>
                      </a:pPr>
                      <a:r>
                        <a:rPr lang="en-US" sz="1200" dirty="0">
                          <a:effectLst/>
                        </a:rPr>
                        <a:t>Presentations and Wrap-up</a:t>
                      </a:r>
                      <a:endParaRPr lang="en-US" sz="1200" dirty="0">
                        <a:effectLst/>
                        <a:latin typeface="Cambria"/>
                        <a:ea typeface="Cambria"/>
                        <a:cs typeface="Times New Roman"/>
                      </a:endParaRPr>
                    </a:p>
                  </a:txBody>
                  <a:tcPr marL="68580" marR="68580" marT="0" marB="0"/>
                </a:tc>
              </a:tr>
            </a:tbl>
          </a:graphicData>
        </a:graphic>
      </p:graphicFrame>
    </p:spTree>
    <p:extLst>
      <p:ext uri="{BB962C8B-B14F-4D97-AF65-F5344CB8AC3E}">
        <p14:creationId xmlns:p14="http://schemas.microsoft.com/office/powerpoint/2010/main" val="399780811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Hard</a:t>
            </a:r>
            <a:endParaRPr lang="en-US" sz="7200" dirty="0">
              <a:solidFill>
                <a:schemeClr val="bg1"/>
              </a:solidFill>
            </a:endParaRPr>
          </a:p>
        </p:txBody>
      </p:sp>
    </p:spTree>
    <p:extLst>
      <p:ext uri="{BB962C8B-B14F-4D97-AF65-F5344CB8AC3E}">
        <p14:creationId xmlns:p14="http://schemas.microsoft.com/office/powerpoint/2010/main" val="98489563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Feet</a:t>
            </a:r>
            <a:endParaRPr lang="en-US" sz="7200" dirty="0">
              <a:solidFill>
                <a:schemeClr val="bg1"/>
              </a:solidFill>
            </a:endParaRPr>
          </a:p>
        </p:txBody>
      </p:sp>
    </p:spTree>
    <p:extLst>
      <p:ext uri="{BB962C8B-B14F-4D97-AF65-F5344CB8AC3E}">
        <p14:creationId xmlns:p14="http://schemas.microsoft.com/office/powerpoint/2010/main" val="425150872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Spoon</a:t>
            </a:r>
            <a:endParaRPr lang="en-US" sz="7200" dirty="0">
              <a:solidFill>
                <a:schemeClr val="bg1"/>
              </a:solidFill>
            </a:endParaRPr>
          </a:p>
        </p:txBody>
      </p:sp>
    </p:spTree>
    <p:extLst>
      <p:ext uri="{BB962C8B-B14F-4D97-AF65-F5344CB8AC3E}">
        <p14:creationId xmlns:p14="http://schemas.microsoft.com/office/powerpoint/2010/main" val="193880595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Loud</a:t>
            </a:r>
            <a:endParaRPr lang="en-US" sz="7200" dirty="0">
              <a:solidFill>
                <a:schemeClr val="bg1"/>
              </a:solidFill>
            </a:endParaRPr>
          </a:p>
        </p:txBody>
      </p:sp>
    </p:spTree>
    <p:extLst>
      <p:ext uri="{BB962C8B-B14F-4D97-AF65-F5344CB8AC3E}">
        <p14:creationId xmlns:p14="http://schemas.microsoft.com/office/powerpoint/2010/main" val="144397591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143000"/>
            <a:ext cx="7125112" cy="4051437"/>
          </a:xfrm>
          <a:solidFill>
            <a:schemeClr val="tx1"/>
          </a:solidFill>
        </p:spPr>
        <p:txBody>
          <a:bodyPr>
            <a:normAutofit/>
          </a:bodyPr>
          <a:lstStyle/>
          <a:p>
            <a:pPr marL="0" indent="0" algn="ctr">
              <a:buNone/>
            </a:pPr>
            <a:r>
              <a:rPr lang="en-US" sz="7200" dirty="0" smtClean="0">
                <a:solidFill>
                  <a:schemeClr val="bg1"/>
                </a:solidFill>
              </a:rPr>
              <a:t>Heart</a:t>
            </a:r>
            <a:endParaRPr lang="en-US" sz="7200" dirty="0">
              <a:solidFill>
                <a:schemeClr val="bg1"/>
              </a:solidFill>
            </a:endParaRPr>
          </a:p>
        </p:txBody>
      </p:sp>
    </p:spTree>
    <p:extLst>
      <p:ext uri="{BB962C8B-B14F-4D97-AF65-F5344CB8AC3E}">
        <p14:creationId xmlns:p14="http://schemas.microsoft.com/office/powerpoint/2010/main" val="342929463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Memory and Recoding</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Sidney Smith (1954) was able to recode at a 5:1 ratio and recite a 40 digit binary number to the Eastern Psychological </a:t>
            </a:r>
            <a:r>
              <a:rPr lang="en-US" sz="2800" dirty="0" err="1" smtClean="0"/>
              <a:t>Asociation</a:t>
            </a:r>
            <a:endParaRPr lang="en-US" sz="2800" dirty="0"/>
          </a:p>
        </p:txBody>
      </p:sp>
    </p:spTree>
    <p:extLst>
      <p:ext uri="{BB962C8B-B14F-4D97-AF65-F5344CB8AC3E}">
        <p14:creationId xmlns:p14="http://schemas.microsoft.com/office/powerpoint/2010/main" val="175535136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Snapshots</a:t>
            </a:r>
            <a:endParaRPr lang="en-US" dirty="0"/>
          </a:p>
        </p:txBody>
      </p:sp>
      <p:sp>
        <p:nvSpPr>
          <p:cNvPr id="3" name="Content Placeholder 2"/>
          <p:cNvSpPr>
            <a:spLocks noGrp="1"/>
          </p:cNvSpPr>
          <p:nvPr>
            <p:ph idx="1"/>
          </p:nvPr>
        </p:nvSpPr>
        <p:spPr>
          <a:xfrm>
            <a:off x="914400" y="1524000"/>
            <a:ext cx="7125112" cy="4051437"/>
          </a:xfrm>
        </p:spPr>
        <p:txBody>
          <a:bodyPr/>
          <a:lstStyle/>
          <a:p>
            <a:pPr marL="0" indent="0">
              <a:buNone/>
            </a:pPr>
            <a:r>
              <a:rPr lang="en-US" sz="2400" b="1" dirty="0" smtClean="0"/>
              <a:t>Group Activity</a:t>
            </a:r>
          </a:p>
          <a:p>
            <a:r>
              <a:rPr lang="en-US" dirty="0" smtClean="0"/>
              <a:t>Think of a personally significant learning experience</a:t>
            </a:r>
          </a:p>
          <a:p>
            <a:r>
              <a:rPr lang="en-US" dirty="0" smtClean="0"/>
              <a:t>How might you explain or interpret this experience through the lens of behaviorism?</a:t>
            </a:r>
          </a:p>
          <a:p>
            <a:endParaRPr lang="en-US" dirty="0"/>
          </a:p>
          <a:p>
            <a:pPr marL="0" indent="0">
              <a:buNone/>
            </a:pPr>
            <a:r>
              <a:rPr lang="en-US" sz="2400" b="1" dirty="0" smtClean="0"/>
              <a:t>Snapshot Draft </a:t>
            </a:r>
            <a:r>
              <a:rPr lang="en-US" sz="2400" dirty="0" smtClean="0"/>
              <a:t>(due Tuesday 7/26)</a:t>
            </a:r>
            <a:endParaRPr lang="en-US" sz="2400" b="1" dirty="0" smtClean="0"/>
          </a:p>
          <a:p>
            <a:r>
              <a:rPr lang="en-US" dirty="0" smtClean="0"/>
              <a:t>Carefully describe one learning experience in a well written paragraph</a:t>
            </a:r>
          </a:p>
          <a:p>
            <a:r>
              <a:rPr lang="en-US" dirty="0" smtClean="0"/>
              <a:t>Interpret this experience through the lens of behaviorism</a:t>
            </a:r>
            <a:endParaRPr lang="en-US" dirty="0"/>
          </a:p>
        </p:txBody>
      </p:sp>
    </p:spTree>
    <p:extLst>
      <p:ext uri="{BB962C8B-B14F-4D97-AF65-F5344CB8AC3E}">
        <p14:creationId xmlns:p14="http://schemas.microsoft.com/office/powerpoint/2010/main" val="260975996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Snapshots Groups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2059512"/>
              </p:ext>
            </p:extLst>
          </p:nvPr>
        </p:nvGraphicFramePr>
        <p:xfrm>
          <a:off x="1009650" y="1806575"/>
          <a:ext cx="7124700" cy="2123440"/>
        </p:xfrm>
        <a:graphic>
          <a:graphicData uri="http://schemas.openxmlformats.org/drawingml/2006/table">
            <a:tbl>
              <a:tblPr firstRow="1" bandRow="1">
                <a:tableStyleId>{5C22544A-7EE6-4342-B048-85BDC9FD1C3A}</a:tableStyleId>
              </a:tblPr>
              <a:tblGrid>
                <a:gridCol w="1187450"/>
                <a:gridCol w="1187450"/>
                <a:gridCol w="1187450"/>
                <a:gridCol w="1187450"/>
                <a:gridCol w="1187450"/>
                <a:gridCol w="1187450"/>
              </a:tblGrid>
              <a:tr h="370840">
                <a:tc>
                  <a:txBody>
                    <a:bodyPr/>
                    <a:lstStyle/>
                    <a:p>
                      <a:r>
                        <a:rPr lang="en-US" dirty="0" smtClean="0"/>
                        <a:t>Group 1</a:t>
                      </a:r>
                      <a:endParaRPr lang="en-US" dirty="0"/>
                    </a:p>
                  </a:txBody>
                  <a:tcPr/>
                </a:tc>
                <a:tc>
                  <a:txBody>
                    <a:bodyPr/>
                    <a:lstStyle/>
                    <a:p>
                      <a:r>
                        <a:rPr lang="en-US" dirty="0" smtClean="0"/>
                        <a:t>Group 2</a:t>
                      </a:r>
                      <a:endParaRPr lang="en-US" dirty="0"/>
                    </a:p>
                  </a:txBody>
                  <a:tcPr/>
                </a:tc>
                <a:tc>
                  <a:txBody>
                    <a:bodyPr/>
                    <a:lstStyle/>
                    <a:p>
                      <a:r>
                        <a:rPr lang="en-US" dirty="0" smtClean="0"/>
                        <a:t>Group 3</a:t>
                      </a:r>
                      <a:endParaRPr lang="en-US" dirty="0"/>
                    </a:p>
                  </a:txBody>
                  <a:tcPr/>
                </a:tc>
                <a:tc>
                  <a:txBody>
                    <a:bodyPr/>
                    <a:lstStyle/>
                    <a:p>
                      <a:r>
                        <a:rPr lang="en-US" dirty="0" smtClean="0"/>
                        <a:t>Group 4</a:t>
                      </a:r>
                      <a:endParaRPr lang="en-US" dirty="0"/>
                    </a:p>
                  </a:txBody>
                  <a:tcPr/>
                </a:tc>
                <a:tc>
                  <a:txBody>
                    <a:bodyPr/>
                    <a:lstStyle/>
                    <a:p>
                      <a:r>
                        <a:rPr lang="en-US" dirty="0" smtClean="0"/>
                        <a:t>Group 5</a:t>
                      </a:r>
                      <a:endParaRPr lang="en-US" dirty="0"/>
                    </a:p>
                  </a:txBody>
                  <a:tcPr/>
                </a:tc>
                <a:tc>
                  <a:txBody>
                    <a:bodyPr/>
                    <a:lstStyle/>
                    <a:p>
                      <a:r>
                        <a:rPr lang="en-US" dirty="0" smtClean="0"/>
                        <a:t>Group 6</a:t>
                      </a:r>
                      <a:endParaRPr lang="en-US" dirty="0"/>
                    </a:p>
                  </a:txBody>
                  <a:tcPr/>
                </a:tc>
              </a:tr>
              <a:tr h="370840">
                <a:tc>
                  <a:txBody>
                    <a:bodyPr/>
                    <a:lstStyle/>
                    <a:p>
                      <a:r>
                        <a:rPr lang="en-US" dirty="0" err="1" smtClean="0"/>
                        <a:t>Iman</a:t>
                      </a:r>
                      <a:endParaRPr lang="en-US" dirty="0"/>
                    </a:p>
                  </a:txBody>
                  <a:tcPr/>
                </a:tc>
                <a:tc>
                  <a:txBody>
                    <a:bodyPr/>
                    <a:lstStyle/>
                    <a:p>
                      <a:r>
                        <a:rPr lang="en-US" dirty="0" smtClean="0"/>
                        <a:t>Derek</a:t>
                      </a:r>
                      <a:endParaRPr lang="en-US" dirty="0"/>
                    </a:p>
                  </a:txBody>
                  <a:tcPr/>
                </a:tc>
                <a:tc>
                  <a:txBody>
                    <a:bodyPr/>
                    <a:lstStyle/>
                    <a:p>
                      <a:r>
                        <a:rPr lang="en-US" dirty="0" smtClean="0"/>
                        <a:t>Colin</a:t>
                      </a:r>
                      <a:endParaRPr lang="en-US" dirty="0"/>
                    </a:p>
                  </a:txBody>
                  <a:tcPr/>
                </a:tc>
                <a:tc>
                  <a:txBody>
                    <a:bodyPr/>
                    <a:lstStyle/>
                    <a:p>
                      <a:r>
                        <a:rPr lang="en-US" dirty="0" err="1" smtClean="0"/>
                        <a:t>Teale</a:t>
                      </a:r>
                      <a:endParaRPr lang="en-US" dirty="0"/>
                    </a:p>
                  </a:txBody>
                  <a:tcPr/>
                </a:tc>
                <a:tc>
                  <a:txBody>
                    <a:bodyPr/>
                    <a:lstStyle/>
                    <a:p>
                      <a:r>
                        <a:rPr lang="en-US" dirty="0" smtClean="0"/>
                        <a:t>Greg</a:t>
                      </a:r>
                      <a:endParaRPr lang="en-US" dirty="0"/>
                    </a:p>
                  </a:txBody>
                  <a:tcPr/>
                </a:tc>
                <a:tc>
                  <a:txBody>
                    <a:bodyPr/>
                    <a:lstStyle/>
                    <a:p>
                      <a:r>
                        <a:rPr lang="en-US" dirty="0" smtClean="0"/>
                        <a:t>Mike T.</a:t>
                      </a:r>
                      <a:endParaRPr lang="en-US" dirty="0"/>
                    </a:p>
                  </a:txBody>
                  <a:tcPr/>
                </a:tc>
              </a:tr>
              <a:tr h="370840">
                <a:tc>
                  <a:txBody>
                    <a:bodyPr/>
                    <a:lstStyle/>
                    <a:p>
                      <a:r>
                        <a:rPr lang="en-US" dirty="0" smtClean="0"/>
                        <a:t>Carlos</a:t>
                      </a:r>
                      <a:endParaRPr lang="en-US" dirty="0"/>
                    </a:p>
                  </a:txBody>
                  <a:tcPr/>
                </a:tc>
                <a:tc>
                  <a:txBody>
                    <a:bodyPr/>
                    <a:lstStyle/>
                    <a:p>
                      <a:r>
                        <a:rPr lang="en-US" dirty="0" smtClean="0"/>
                        <a:t>Arielle</a:t>
                      </a:r>
                      <a:endParaRPr lang="en-US" dirty="0"/>
                    </a:p>
                  </a:txBody>
                  <a:tcPr/>
                </a:tc>
                <a:tc>
                  <a:txBody>
                    <a:bodyPr/>
                    <a:lstStyle/>
                    <a:p>
                      <a:r>
                        <a:rPr lang="en-US" dirty="0" err="1" smtClean="0"/>
                        <a:t>Westie</a:t>
                      </a:r>
                      <a:endParaRPr lang="en-US" dirty="0"/>
                    </a:p>
                  </a:txBody>
                  <a:tcPr/>
                </a:tc>
                <a:tc>
                  <a:txBody>
                    <a:bodyPr/>
                    <a:lstStyle/>
                    <a:p>
                      <a:r>
                        <a:rPr lang="en-US" dirty="0" smtClean="0"/>
                        <a:t>Chad</a:t>
                      </a:r>
                      <a:endParaRPr lang="en-US" dirty="0"/>
                    </a:p>
                  </a:txBody>
                  <a:tcPr/>
                </a:tc>
                <a:tc>
                  <a:txBody>
                    <a:bodyPr/>
                    <a:lstStyle/>
                    <a:p>
                      <a:r>
                        <a:rPr lang="en-US" dirty="0" smtClean="0"/>
                        <a:t>Michael</a:t>
                      </a:r>
                      <a:endParaRPr lang="en-US" dirty="0"/>
                    </a:p>
                  </a:txBody>
                  <a:tcPr/>
                </a:tc>
                <a:tc>
                  <a:txBody>
                    <a:bodyPr/>
                    <a:lstStyle/>
                    <a:p>
                      <a:r>
                        <a:rPr lang="en-US" dirty="0" smtClean="0"/>
                        <a:t>Nick</a:t>
                      </a:r>
                      <a:endParaRPr lang="en-US" dirty="0"/>
                    </a:p>
                  </a:txBody>
                  <a:tcPr/>
                </a:tc>
              </a:tr>
              <a:tr h="370840">
                <a:tc>
                  <a:txBody>
                    <a:bodyPr/>
                    <a:lstStyle/>
                    <a:p>
                      <a:r>
                        <a:rPr lang="en-US" dirty="0" smtClean="0"/>
                        <a:t>Mike</a:t>
                      </a:r>
                      <a:r>
                        <a:rPr lang="en-US" baseline="0" dirty="0" smtClean="0"/>
                        <a:t> </a:t>
                      </a:r>
                      <a:r>
                        <a:rPr lang="en-US" baseline="0" dirty="0" smtClean="0"/>
                        <a:t>P.</a:t>
                      </a:r>
                      <a:endParaRPr lang="en-US" dirty="0"/>
                    </a:p>
                  </a:txBody>
                  <a:tcPr/>
                </a:tc>
                <a:tc>
                  <a:txBody>
                    <a:bodyPr/>
                    <a:lstStyle/>
                    <a:p>
                      <a:r>
                        <a:rPr lang="en-US" dirty="0" smtClean="0"/>
                        <a:t>Chai</a:t>
                      </a:r>
                      <a:endParaRPr lang="en-US" dirty="0"/>
                    </a:p>
                  </a:txBody>
                  <a:tcPr/>
                </a:tc>
                <a:tc>
                  <a:txBody>
                    <a:bodyPr/>
                    <a:lstStyle/>
                    <a:p>
                      <a:r>
                        <a:rPr lang="en-US" dirty="0" smtClean="0"/>
                        <a:t>Karen</a:t>
                      </a:r>
                      <a:endParaRPr lang="en-US" dirty="0"/>
                    </a:p>
                  </a:txBody>
                  <a:tcPr/>
                </a:tc>
                <a:tc>
                  <a:txBody>
                    <a:bodyPr/>
                    <a:lstStyle/>
                    <a:p>
                      <a:r>
                        <a:rPr lang="en-US" dirty="0" smtClean="0"/>
                        <a:t>Sean</a:t>
                      </a:r>
                      <a:endParaRPr lang="en-US" dirty="0"/>
                    </a:p>
                  </a:txBody>
                  <a:tcPr/>
                </a:tc>
                <a:tc>
                  <a:txBody>
                    <a:bodyPr/>
                    <a:lstStyle/>
                    <a:p>
                      <a:r>
                        <a:rPr lang="en-US" dirty="0" smtClean="0"/>
                        <a:t>Kyle</a:t>
                      </a:r>
                      <a:endParaRPr lang="en-US" dirty="0"/>
                    </a:p>
                  </a:txBody>
                  <a:tcPr/>
                </a:tc>
                <a:tc>
                  <a:txBody>
                    <a:bodyPr/>
                    <a:lstStyle/>
                    <a:p>
                      <a:r>
                        <a:rPr lang="en-US" dirty="0" smtClean="0"/>
                        <a:t>Laura</a:t>
                      </a:r>
                      <a:endParaRPr lang="en-US" dirty="0"/>
                    </a:p>
                  </a:txBody>
                  <a:tcPr/>
                </a:tc>
              </a:tr>
              <a:tr h="370840">
                <a:tc>
                  <a:txBody>
                    <a:bodyPr/>
                    <a:lstStyle/>
                    <a:p>
                      <a:r>
                        <a:rPr lang="en-US" dirty="0" smtClean="0"/>
                        <a:t>Casey</a:t>
                      </a:r>
                      <a:endParaRPr lang="en-US" dirty="0"/>
                    </a:p>
                  </a:txBody>
                  <a:tcPr/>
                </a:tc>
                <a:tc>
                  <a:txBody>
                    <a:bodyPr/>
                    <a:lstStyle/>
                    <a:p>
                      <a:r>
                        <a:rPr lang="en-US" dirty="0" smtClean="0"/>
                        <a:t>Mike M.</a:t>
                      </a:r>
                      <a:endParaRPr lang="en-US" dirty="0"/>
                    </a:p>
                  </a:txBody>
                  <a:tcPr/>
                </a:tc>
                <a:tc>
                  <a:txBody>
                    <a:bodyPr/>
                    <a:lstStyle/>
                    <a:p>
                      <a:r>
                        <a:rPr lang="en-US" dirty="0" smtClean="0"/>
                        <a:t>Martin</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5118459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Cards</a:t>
            </a:r>
            <a:endParaRPr lang="en-US" dirty="0"/>
          </a:p>
        </p:txBody>
      </p:sp>
      <p:sp>
        <p:nvSpPr>
          <p:cNvPr id="3" name="Content Placeholder 2"/>
          <p:cNvSpPr>
            <a:spLocks noGrp="1"/>
          </p:cNvSpPr>
          <p:nvPr>
            <p:ph idx="1"/>
          </p:nvPr>
        </p:nvSpPr>
        <p:spPr/>
        <p:txBody>
          <a:bodyPr/>
          <a:lstStyle/>
          <a:p>
            <a:r>
              <a:rPr lang="en-US" sz="2400" dirty="0" smtClean="0"/>
              <a:t>Rate your level of participation for today (0-3)</a:t>
            </a:r>
          </a:p>
          <a:p>
            <a:r>
              <a:rPr lang="en-US" sz="2400" dirty="0" smtClean="0"/>
              <a:t>What went well for you in class?</a:t>
            </a:r>
          </a:p>
          <a:p>
            <a:r>
              <a:rPr lang="en-US" sz="2400" dirty="0" smtClean="0"/>
              <a:t>What could be improved for you in class?</a:t>
            </a:r>
          </a:p>
          <a:p>
            <a:endParaRPr lang="en-US" dirty="0"/>
          </a:p>
        </p:txBody>
      </p:sp>
    </p:spTree>
    <p:extLst>
      <p:ext uri="{BB962C8B-B14F-4D97-AF65-F5344CB8AC3E}">
        <p14:creationId xmlns:p14="http://schemas.microsoft.com/office/powerpoint/2010/main" val="8183630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Learning Theories</a:t>
            </a:r>
            <a:endParaRPr lang="en-US" dirty="0"/>
          </a:p>
        </p:txBody>
      </p:sp>
      <p:sp>
        <p:nvSpPr>
          <p:cNvPr id="3" name="Content Placeholder 2"/>
          <p:cNvSpPr>
            <a:spLocks noGrp="1"/>
          </p:cNvSpPr>
          <p:nvPr>
            <p:ph idx="1"/>
          </p:nvPr>
        </p:nvSpPr>
        <p:spPr/>
        <p:txBody>
          <a:bodyPr anchor="t">
            <a:normAutofit/>
          </a:bodyPr>
          <a:lstStyle/>
          <a:p>
            <a:pPr marL="0" indent="0">
              <a:buNone/>
            </a:pPr>
            <a:endParaRPr lang="en-US" sz="2800" dirty="0" smtClean="0"/>
          </a:p>
          <a:p>
            <a:pPr lvl="1"/>
            <a:r>
              <a:rPr lang="en-US" sz="2800" dirty="0" smtClean="0"/>
              <a:t> Plato </a:t>
            </a:r>
          </a:p>
          <a:p>
            <a:pPr lvl="1"/>
            <a:r>
              <a:rPr lang="en-US" sz="2800" dirty="0" smtClean="0"/>
              <a:t> Lock</a:t>
            </a:r>
          </a:p>
          <a:p>
            <a:pPr lvl="1"/>
            <a:r>
              <a:rPr lang="en-US" sz="2800" dirty="0" smtClean="0"/>
              <a:t> Freud</a:t>
            </a:r>
            <a:endParaRPr lang="en-US" sz="2800" dirty="0"/>
          </a:p>
        </p:txBody>
      </p:sp>
    </p:spTree>
    <p:extLst>
      <p:ext uri="{BB962C8B-B14F-4D97-AF65-F5344CB8AC3E}">
        <p14:creationId xmlns:p14="http://schemas.microsoft.com/office/powerpoint/2010/main" val="39318540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Plato (428?-347 BC)</a:t>
            </a:r>
            <a:endParaRPr lang="en-US" dirty="0"/>
          </a:p>
        </p:txBody>
      </p:sp>
      <p:sp>
        <p:nvSpPr>
          <p:cNvPr id="3" name="Content Placeholder 2"/>
          <p:cNvSpPr>
            <a:spLocks noGrp="1"/>
          </p:cNvSpPr>
          <p:nvPr>
            <p:ph idx="1"/>
          </p:nvPr>
        </p:nvSpPr>
        <p:spPr>
          <a:xfrm>
            <a:off x="1009443" y="1807361"/>
            <a:ext cx="6915357" cy="4051437"/>
          </a:xfrm>
        </p:spPr>
        <p:txBody>
          <a:bodyPr/>
          <a:lstStyle/>
          <a:p>
            <a:r>
              <a:rPr lang="en-US" sz="2800" dirty="0" smtClean="0"/>
              <a:t>All knowledge rests in an eternal soul, but is forgotten upon birth</a:t>
            </a:r>
          </a:p>
          <a:p>
            <a:r>
              <a:rPr lang="en-US" sz="2800" dirty="0" err="1" smtClean="0"/>
              <a:t>Er</a:t>
            </a:r>
            <a:r>
              <a:rPr lang="en-US" sz="2800" dirty="0" smtClean="0"/>
              <a:t> visited the Lethe river in Hades and witnessed souls drinking forgetfulness</a:t>
            </a:r>
          </a:p>
          <a:p>
            <a:r>
              <a:rPr lang="en-US" sz="2800" dirty="0" smtClean="0"/>
              <a:t>Knowledge construction is the process of remembering what was forgotten</a:t>
            </a:r>
          </a:p>
          <a:p>
            <a:endParaRPr lang="en-US" dirty="0"/>
          </a:p>
        </p:txBody>
      </p:sp>
    </p:spTree>
    <p:extLst>
      <p:ext uri="{BB962C8B-B14F-4D97-AF65-F5344CB8AC3E}">
        <p14:creationId xmlns:p14="http://schemas.microsoft.com/office/powerpoint/2010/main" val="534736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Allegory of the Cave</a:t>
            </a:r>
            <a:endParaRPr lang="en-US" dirty="0"/>
          </a:p>
        </p:txBody>
      </p:sp>
      <p:sp>
        <p:nvSpPr>
          <p:cNvPr id="5" name="Content Placeholder 2"/>
          <p:cNvSpPr>
            <a:spLocks noGrp="1"/>
          </p:cNvSpPr>
          <p:nvPr>
            <p:ph idx="1"/>
          </p:nvPr>
        </p:nvSpPr>
        <p:spPr>
          <a:xfrm>
            <a:off x="1009443" y="1807361"/>
            <a:ext cx="7125112" cy="4051437"/>
          </a:xfrm>
        </p:spPr>
        <p:txBody>
          <a:bodyPr anchor="t">
            <a:normAutofit/>
          </a:bodyPr>
          <a:lstStyle/>
          <a:p>
            <a:r>
              <a:rPr lang="en-US" sz="2800" dirty="0" smtClean="0"/>
              <a:t>How is learning symbolized in this allegory?</a:t>
            </a:r>
          </a:p>
          <a:p>
            <a:r>
              <a:rPr lang="en-US" sz="2800" dirty="0" smtClean="0"/>
              <a:t>How does teaching take place?</a:t>
            </a:r>
            <a:endParaRPr lang="en-US" sz="2800" dirty="0"/>
          </a:p>
        </p:txBody>
      </p:sp>
    </p:spTree>
    <p:extLst>
      <p:ext uri="{BB962C8B-B14F-4D97-AF65-F5344CB8AC3E}">
        <p14:creationId xmlns:p14="http://schemas.microsoft.com/office/powerpoint/2010/main" val="3115015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1207</TotalTime>
  <Words>1553</Words>
  <Application>Microsoft Office PowerPoint</Application>
  <PresentationFormat>On-screen Show (4:3)</PresentationFormat>
  <Paragraphs>252</Paragraphs>
  <Slides>68</Slides>
  <Notes>3</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Summer</vt:lpstr>
      <vt:lpstr>CI 512: Teaching and Learning</vt:lpstr>
      <vt:lpstr>Class Outline – Classical Theories and Behaviorism</vt:lpstr>
      <vt:lpstr>Scoring Guide for Synthesis Paper</vt:lpstr>
      <vt:lpstr>Community Standards</vt:lpstr>
      <vt:lpstr>Comments from Exit Cards</vt:lpstr>
      <vt:lpstr>PowerPoint Presentation</vt:lpstr>
      <vt:lpstr>Classical Learning Theories</vt:lpstr>
      <vt:lpstr>Plato (428?-347 BC)</vt:lpstr>
      <vt:lpstr>Allegory of the Cave</vt:lpstr>
      <vt:lpstr>Plato</vt:lpstr>
      <vt:lpstr>PowerPoint Presentation</vt:lpstr>
      <vt:lpstr>John Locke (1632-1704)</vt:lpstr>
      <vt:lpstr>PowerPoint Presentation</vt:lpstr>
      <vt:lpstr>Sigmund Freud (1856-1939)</vt:lpstr>
      <vt:lpstr>PowerPoint Presentation</vt:lpstr>
      <vt:lpstr>Small Group Discussion</vt:lpstr>
      <vt:lpstr>Behaviorism</vt:lpstr>
      <vt:lpstr>Behaviorism</vt:lpstr>
      <vt:lpstr>Drill &amp; Practice and the role of automaticity</vt:lpstr>
      <vt:lpstr>Working Memory Theory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Working Memory Theory </vt:lpstr>
      <vt:lpstr>Recoding Binary Data into Chunks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Working Memory and Recoding</vt:lpstr>
      <vt:lpstr>Snapshots</vt:lpstr>
      <vt:lpstr>Snapshots Groups</vt:lpstr>
      <vt:lpstr>Exit Cards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 512: Teaching and Learning</dc:title>
  <dc:creator>Carolyn</dc:creator>
  <cp:lastModifiedBy>Carolyn</cp:lastModifiedBy>
  <cp:revision>40</cp:revision>
  <dcterms:created xsi:type="dcterms:W3CDTF">2011-07-19T21:29:24Z</dcterms:created>
  <dcterms:modified xsi:type="dcterms:W3CDTF">2011-07-21T19:50:38Z</dcterms:modified>
</cp:coreProperties>
</file>